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handoutMasterIdLst>
    <p:handoutMasterId r:id="rId15"/>
  </p:handoutMasterIdLst>
  <p:sldIdLst>
    <p:sldId id="272" r:id="rId2"/>
    <p:sldId id="300" r:id="rId3"/>
    <p:sldId id="257" r:id="rId4"/>
    <p:sldId id="307" r:id="rId5"/>
    <p:sldId id="304" r:id="rId6"/>
    <p:sldId id="305" r:id="rId7"/>
    <p:sldId id="306" r:id="rId8"/>
    <p:sldId id="301" r:id="rId9"/>
    <p:sldId id="308" r:id="rId10"/>
    <p:sldId id="302" r:id="rId11"/>
    <p:sldId id="309" r:id="rId12"/>
    <p:sldId id="303" r:id="rId13"/>
    <p:sldId id="31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6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372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2692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A00957B-F7DE-49EF-A510-E3537A0A53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7D6DA49-6AB1-466E-9BFE-6FEF276EA7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2160F-DA0B-4807-A2E2-6577496314E8}" type="datetimeFigureOut">
              <a:rPr lang="de-DE" smtClean="0"/>
              <a:t>19.03.2024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AA6508-4F5B-4BCC-803D-E430C13090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C6DC490-B9CF-47F5-B97B-AFEED1A6C6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E6E0D-B8F4-4B29-84CD-50FB88F139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2535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E36636D-D922-432D-A958-524484B5923D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59953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00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912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15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208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443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173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90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48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924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48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E36636D-D922-432D-A958-524484B5923D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6080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ZB2fneUQ5s&amp;feature=youtu.b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3506" y="1458974"/>
            <a:ext cx="7937634" cy="303250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Comic Sans MS" panose="030F0702030302020204" pitchFamily="66" charset="0"/>
              </a:rPr>
              <a:t>Fach Sport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13335" y="4675105"/>
            <a:ext cx="6477804" cy="586819"/>
          </a:xfrm>
        </p:spPr>
        <p:txBody>
          <a:bodyPr>
            <a:normAutofit/>
          </a:bodyPr>
          <a:lstStyle/>
          <a:p>
            <a:r>
              <a:rPr lang="de-DE" sz="2000" dirty="0"/>
              <a:t>    </a:t>
            </a:r>
            <a:r>
              <a:rPr lang="de-DE" sz="2000" b="1" i="1" dirty="0">
                <a:latin typeface="Comic Sans MS" panose="030F0702030302020204" pitchFamily="66" charset="0"/>
              </a:rPr>
              <a:t>Herzlich Willkommen…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30B4966-54CB-4AB6-9AC7-6E0475F2EB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60" y="1762224"/>
            <a:ext cx="702056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Begrüßung">
            <a:hlinkClick r:id="" action="ppaction://media"/>
            <a:extLst>
              <a:ext uri="{FF2B5EF4-FFF2-40B4-BE49-F238E27FC236}">
                <a16:creationId xmlns:a16="http://schemas.microsoft.com/office/drawing/2014/main" id="{2B490B6A-AFBF-4C5D-ACD2-00222A7E6E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1061" y="58001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7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3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              </a:t>
            </a:r>
            <a:br>
              <a:rPr lang="de-DE" dirty="0"/>
            </a:br>
            <a:r>
              <a:rPr lang="de-DE" dirty="0"/>
              <a:t>      „Pro und Contra…“</a:t>
            </a:r>
          </a:p>
        </p:txBody>
      </p:sp>
      <p:pic>
        <p:nvPicPr>
          <p:cNvPr id="5" name="Bild 5" descr="Ähnliches Foto">
            <a:extLst>
              <a:ext uri="{FF2B5EF4-FFF2-40B4-BE49-F238E27FC236}">
                <a16:creationId xmlns:a16="http://schemas.microsoft.com/office/drawing/2014/main" id="{52D728E3-4BC1-4A58-8A34-7D60B0C92D8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260" y="1516380"/>
            <a:ext cx="5745480" cy="19126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9840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946B0913-0EA9-4ACF-97D8-8F6A330EE142}"/>
              </a:ext>
            </a:extLst>
          </p:cNvPr>
          <p:cNvSpPr/>
          <p:nvPr/>
        </p:nvSpPr>
        <p:spPr>
          <a:xfrm>
            <a:off x="503434" y="675028"/>
            <a:ext cx="8058458" cy="2865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DE" b="1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Arbeitsschritt 4: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Bereiten Sie eine Pro und Contra Diskussion vor</a:t>
            </a:r>
            <a:r>
              <a:rPr lang="de-DE" sz="1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de-DE" sz="16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de-DE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Finden Sie Argumente (Pro) die in ihren Augen für ein „streichen“ der Sportnoten/Beurteilungstexten sprechen würden.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de-DE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Finden Sie Argumente (Contra) die in ihren Augen für Noten und Beurteilungstexte im Sport sprechen würden.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6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Bild 5" descr="Ähnliches Foto">
            <a:extLst>
              <a:ext uri="{FF2B5EF4-FFF2-40B4-BE49-F238E27FC236}">
                <a16:creationId xmlns:a16="http://schemas.microsoft.com/office/drawing/2014/main" id="{9F363375-CA61-4144-8229-CCFAC187B0C3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770" y="133564"/>
            <a:ext cx="2687806" cy="13972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025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„Auswertung und Ausblick“</a:t>
            </a:r>
          </a:p>
        </p:txBody>
      </p:sp>
      <p:pic>
        <p:nvPicPr>
          <p:cNvPr id="6" name="Bild 7" descr="Bildergebnis für bild comic männchen besprechung">
            <a:extLst>
              <a:ext uri="{FF2B5EF4-FFF2-40B4-BE49-F238E27FC236}">
                <a16:creationId xmlns:a16="http://schemas.microsoft.com/office/drawing/2014/main" id="{C8E313AC-AA2A-4E52-A116-6F5098086BB2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20" y="836013"/>
            <a:ext cx="6347459" cy="2712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8033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946B0913-0EA9-4ACF-97D8-8F6A330EE142}"/>
              </a:ext>
            </a:extLst>
          </p:cNvPr>
          <p:cNvSpPr/>
          <p:nvPr/>
        </p:nvSpPr>
        <p:spPr>
          <a:xfrm>
            <a:off x="503434" y="675028"/>
            <a:ext cx="8058458" cy="2421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6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Bringen Sie ihre Ergebnisse bitte zu unserer nächsten Sitzung am 10.04.2024 mit.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28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Bild 5" descr="Ähnliches Foto">
            <a:extLst>
              <a:ext uri="{FF2B5EF4-FFF2-40B4-BE49-F238E27FC236}">
                <a16:creationId xmlns:a16="http://schemas.microsoft.com/office/drawing/2014/main" id="{9F363375-CA61-4144-8229-CCFAC187B0C3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770" y="133564"/>
            <a:ext cx="2687806" cy="13972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49030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3057E952-452C-434D-8246-9DC733294F51}"/>
              </a:ext>
            </a:extLst>
          </p:cNvPr>
          <p:cNvSpPr/>
          <p:nvPr/>
        </p:nvSpPr>
        <p:spPr>
          <a:xfrm>
            <a:off x="438150" y="1562101"/>
            <a:ext cx="8448675" cy="4356497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35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DC4A93-8837-41C4-A9EE-EB1D64AE0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720426"/>
            <a:ext cx="7840663" cy="4883573"/>
          </a:xfrm>
        </p:spPr>
        <p:txBody>
          <a:bodyPr rtlCol="0">
            <a:normAutofit fontScale="25000" lnSpcReduction="20000"/>
          </a:bodyPr>
          <a:lstStyle/>
          <a:p>
            <a:pPr marL="0" indent="0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de-DE" dirty="0"/>
          </a:p>
          <a:p>
            <a:pPr marL="0" indent="0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de-DE" sz="1906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de-DE" sz="6400" b="1" dirty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de-DE" sz="6400" dirty="0"/>
              <a:t>nkommen                                                                            „</a:t>
            </a:r>
            <a:r>
              <a:rPr lang="de-DE" sz="6400" b="1" dirty="0"/>
              <a:t>Inforunde“  </a:t>
            </a:r>
          </a:p>
          <a:p>
            <a:pPr marL="0" indent="0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de-DE" sz="6400" b="1" dirty="0"/>
          </a:p>
          <a:p>
            <a:pPr marL="0" indent="0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de-DE" sz="6400" b="1" dirty="0">
                <a:solidFill>
                  <a:schemeClr val="accent3">
                    <a:lumMod val="75000"/>
                  </a:schemeClr>
                </a:solidFill>
              </a:rPr>
              <a:t>V</a:t>
            </a:r>
            <a:r>
              <a:rPr lang="de-DE" sz="6400" dirty="0"/>
              <a:t>orwissen                                                                      </a:t>
            </a:r>
            <a:r>
              <a:rPr lang="de-DE" sz="6400" b="1" dirty="0"/>
              <a:t> „Wie läuft es bei uns ab?“</a:t>
            </a:r>
          </a:p>
          <a:p>
            <a:pPr marL="0" indent="0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de-DE" sz="6400" dirty="0"/>
              <a:t>aktivieren</a:t>
            </a:r>
          </a:p>
          <a:p>
            <a:pPr marL="0" indent="0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de-DE" sz="6400" dirty="0"/>
          </a:p>
          <a:p>
            <a:pPr marL="0" indent="0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de-DE" sz="6400" b="1" dirty="0">
                <a:solidFill>
                  <a:schemeClr val="accent4"/>
                </a:solidFill>
              </a:rPr>
              <a:t>I</a:t>
            </a:r>
            <a:r>
              <a:rPr lang="de-DE" sz="6400" dirty="0"/>
              <a:t>nformieren                                                                       </a:t>
            </a:r>
            <a:r>
              <a:rPr lang="de-DE" sz="6400" b="1" dirty="0"/>
              <a:t>       „Infotexte“</a:t>
            </a:r>
          </a:p>
          <a:p>
            <a:pPr marL="0" indent="0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de-DE" sz="6400" dirty="0"/>
          </a:p>
          <a:p>
            <a:pPr marL="0" indent="0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de-DE" sz="6400" b="1" dirty="0">
                <a:solidFill>
                  <a:srgbClr val="FF0000"/>
                </a:solidFill>
              </a:rPr>
              <a:t>V</a:t>
            </a:r>
            <a:r>
              <a:rPr lang="de-DE" sz="6400" dirty="0"/>
              <a:t>erarbeiten                                                                        „Pro und Contra…“</a:t>
            </a:r>
            <a:endParaRPr lang="de-DE" sz="6400" b="1" dirty="0"/>
          </a:p>
          <a:p>
            <a:pPr marL="0" indent="0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de-DE" sz="6400" dirty="0"/>
          </a:p>
          <a:p>
            <a:pPr marL="0" indent="0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de-DE" sz="6400" b="1" dirty="0">
                <a:solidFill>
                  <a:srgbClr val="FFFF00"/>
                </a:solidFill>
              </a:rPr>
              <a:t>A</a:t>
            </a:r>
            <a:r>
              <a:rPr lang="de-DE" sz="6400" dirty="0"/>
              <a:t>uswerten                                                                          </a:t>
            </a:r>
            <a:r>
              <a:rPr lang="de-DE" sz="6400" b="1" dirty="0"/>
              <a:t>„Auswertung &amp;  Ausblick“</a:t>
            </a:r>
            <a:r>
              <a:rPr lang="de-DE" sz="6400" dirty="0"/>
              <a:t>                                   </a:t>
            </a:r>
          </a:p>
          <a:p>
            <a:pPr marL="0" indent="0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de-DE" sz="6400" dirty="0"/>
              <a:t>                                  </a:t>
            </a:r>
            <a:r>
              <a:rPr lang="de-DE" sz="1906" dirty="0"/>
              <a:t>                                                               </a:t>
            </a:r>
            <a:r>
              <a:rPr lang="de-DE" sz="1770" b="1" dirty="0"/>
              <a:t>   </a:t>
            </a:r>
          </a:p>
        </p:txBody>
      </p:sp>
      <p:pic>
        <p:nvPicPr>
          <p:cNvPr id="4" name="Bild 2" descr="Ähnliches Foto">
            <a:extLst>
              <a:ext uri="{FF2B5EF4-FFF2-40B4-BE49-F238E27FC236}">
                <a16:creationId xmlns:a16="http://schemas.microsoft.com/office/drawing/2014/main" id="{835ECA13-3672-48C8-AE93-C1D56473B0DD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889" y="1782167"/>
            <a:ext cx="1607884" cy="6407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Bild 3" descr="Bildergebnis für bild comic männchen gedanken">
            <a:extLst>
              <a:ext uri="{FF2B5EF4-FFF2-40B4-BE49-F238E27FC236}">
                <a16:creationId xmlns:a16="http://schemas.microsoft.com/office/drawing/2014/main" id="{B775ADD9-AF74-4488-A45B-8E2928751073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088" y="2580613"/>
            <a:ext cx="1763486" cy="6407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Bild 6" descr="Ähnliches Foto">
            <a:extLst>
              <a:ext uri="{FF2B5EF4-FFF2-40B4-BE49-F238E27FC236}">
                <a16:creationId xmlns:a16="http://schemas.microsoft.com/office/drawing/2014/main" id="{ADBD9E55-FCE0-4E1A-8F56-DEBE3516DDD0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87" y="3374513"/>
            <a:ext cx="1919087" cy="7955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Bild 5" descr="Ähnliches Foto">
            <a:extLst>
              <a:ext uri="{FF2B5EF4-FFF2-40B4-BE49-F238E27FC236}">
                <a16:creationId xmlns:a16="http://schemas.microsoft.com/office/drawing/2014/main" id="{561F870F-B866-40ED-8C35-7EDEC5BBDA57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552" y="4235356"/>
            <a:ext cx="2126556" cy="6611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Bild 7" descr="Bildergebnis für bild comic männchen besprechung">
            <a:extLst>
              <a:ext uri="{FF2B5EF4-FFF2-40B4-BE49-F238E27FC236}">
                <a16:creationId xmlns:a16="http://schemas.microsoft.com/office/drawing/2014/main" id="{3DEF686A-20C4-4237-A794-A8F450BFE503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25" y="4960078"/>
            <a:ext cx="2277810" cy="7955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AD2DC5D1-485A-4BD8-875E-16A81476DE71}"/>
              </a:ext>
            </a:extLst>
          </p:cNvPr>
          <p:cNvSpPr/>
          <p:nvPr/>
        </p:nvSpPr>
        <p:spPr>
          <a:xfrm>
            <a:off x="96440" y="826357"/>
            <a:ext cx="8951119" cy="79280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altLang="de-DE" sz="2100" b="1" dirty="0"/>
              <a:t>„Leistungsbeurteilung im Sportunterricht- oder die Frage braucht moderne</a:t>
            </a:r>
          </a:p>
          <a:p>
            <a:pPr algn="ctr">
              <a:defRPr/>
            </a:pPr>
            <a:r>
              <a:rPr lang="de-DE" altLang="de-DE" sz="2100" b="1" dirty="0"/>
              <a:t>Leistungsbeurteilung Noten?“</a:t>
            </a:r>
            <a:r>
              <a:rPr lang="de-DE" altLang="de-DE" sz="2100" b="1" dirty="0"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6998" y="585216"/>
            <a:ext cx="7421152" cy="1499616"/>
          </a:xfrm>
          <a:solidFill>
            <a:schemeClr val="accent5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de-DE" sz="3600" b="1" dirty="0"/>
              <a:t>    Zieltransparenz für die heutige    </a:t>
            </a:r>
            <a:br>
              <a:rPr lang="de-DE" sz="3600" b="1" dirty="0"/>
            </a:br>
            <a:r>
              <a:rPr lang="de-DE" sz="3600" b="1" dirty="0"/>
              <a:t>    Sitzung…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96266"/>
            <a:ext cx="8229600" cy="4471661"/>
          </a:xfrm>
          <a:solidFill>
            <a:srgbClr val="00B0F0"/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endParaRPr lang="de-DE" sz="2400" dirty="0"/>
          </a:p>
          <a:p>
            <a:r>
              <a:rPr lang="de-DE" sz="2400" dirty="0"/>
              <a:t>- Informationen zum Themenschwerpunkt „Leistungsbeurteilung im  </a:t>
            </a:r>
          </a:p>
          <a:p>
            <a:r>
              <a:rPr lang="de-DE" sz="2400" dirty="0"/>
              <a:t>   Sportunterricht“ zu erhalten.</a:t>
            </a:r>
          </a:p>
          <a:p>
            <a:r>
              <a:rPr lang="de-DE" sz="2400" dirty="0"/>
              <a:t>- sich seiner eigenen Grundlage zur „Leistungsbeurteilung im  </a:t>
            </a:r>
          </a:p>
          <a:p>
            <a:r>
              <a:rPr lang="de-DE" sz="2400" dirty="0"/>
              <a:t>  Sportunterricht“ bewusst zu werden.  </a:t>
            </a:r>
          </a:p>
          <a:p>
            <a:r>
              <a:rPr lang="de-DE" sz="2400" dirty="0"/>
              <a:t>- einmal über den Tellerrand zu schauen- „Was würde </a:t>
            </a:r>
          </a:p>
          <a:p>
            <a:r>
              <a:rPr lang="de-DE" sz="2400" dirty="0"/>
              <a:t>   Schule/Sportunterricht ohne Noten/Beurteilungstexte   </a:t>
            </a:r>
          </a:p>
          <a:p>
            <a:r>
              <a:rPr lang="de-DE" sz="2400" dirty="0"/>
              <a:t>   bedeuten?“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78492534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2" descr="Ähnliches Foto">
            <a:extLst>
              <a:ext uri="{FF2B5EF4-FFF2-40B4-BE49-F238E27FC236}">
                <a16:creationId xmlns:a16="http://schemas.microsoft.com/office/drawing/2014/main" id="{A1451324-2C2F-460B-9765-0A879BB6EFE9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334" y="86932"/>
            <a:ext cx="2890558" cy="9001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946B0913-0EA9-4ACF-97D8-8F6A330EE142}"/>
              </a:ext>
            </a:extLst>
          </p:cNvPr>
          <p:cNvSpPr/>
          <p:nvPr/>
        </p:nvSpPr>
        <p:spPr>
          <a:xfrm>
            <a:off x="582108" y="757221"/>
            <a:ext cx="8058458" cy="2302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DE" b="1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Arbeitsschritt 1: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Bitte lesen Sie zuerst einmal den Dialog auf der nachfolgenden Folie 5.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Danach schauen Sie sich bitte einmal das Video auf Folie 6 an.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748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C0112C-5CE4-4D82-83A9-1C5C7D1C2F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„Es war einmal im Lehrerzimmer…“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B0A1F466-9B8B-4262-A251-18422D0E1301}"/>
              </a:ext>
            </a:extLst>
          </p:cNvPr>
          <p:cNvSpPr/>
          <p:nvPr/>
        </p:nvSpPr>
        <p:spPr>
          <a:xfrm>
            <a:off x="76200" y="1151467"/>
            <a:ext cx="8906933" cy="392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Kollegin X:“Hey X ich sehe gerade hier fehlt noch die Note für Tobi in Sport von Dir…“</a:t>
            </a:r>
          </a:p>
          <a:p>
            <a:pPr algn="ctr"/>
            <a:r>
              <a:rPr lang="de-DE" dirty="0"/>
              <a:t>Kollege Y: „Tobi hilf mir mal schnell, der aus der 6 mit den Locken?“</a:t>
            </a:r>
          </a:p>
          <a:p>
            <a:pPr algn="ctr"/>
            <a:r>
              <a:rPr lang="de-DE" dirty="0"/>
              <a:t>Kollegin X: „Kollege wo bist du den falsch abgebogen, der hat doch keine Locken sondern ne schicke Kurzhaar-Matte…“</a:t>
            </a:r>
          </a:p>
          <a:p>
            <a:pPr algn="ctr"/>
            <a:r>
              <a:rPr lang="de-DE" dirty="0"/>
              <a:t>Kollege Y: „Ok, ich glaube ich weiß wen du meinst. Was ist mit dem?“</a:t>
            </a:r>
          </a:p>
          <a:p>
            <a:pPr algn="ctr"/>
            <a:r>
              <a:rPr lang="de-DE" dirty="0"/>
              <a:t>Kollegin X:“Hab ich Dir doch gerade schon gesagt, Ich brauche noch die Sportnote…“</a:t>
            </a:r>
          </a:p>
          <a:p>
            <a:pPr algn="ctr"/>
            <a:r>
              <a:rPr lang="de-DE" dirty="0"/>
              <a:t>Kollege Y: „Kann ich Dir Morgen sagen ich hab die Unterlagen jetzt nicht dabei..“</a:t>
            </a:r>
          </a:p>
          <a:p>
            <a:pPr algn="ctr"/>
            <a:r>
              <a:rPr lang="de-DE" dirty="0"/>
              <a:t>Kollegin X: „Ich wollte die Zeugnisse aber gleich abgeben, habe da soweit alles fertig…“</a:t>
            </a:r>
          </a:p>
          <a:p>
            <a:pPr algn="ctr"/>
            <a:r>
              <a:rPr lang="de-DE" dirty="0"/>
              <a:t>Kollege Y:“Ok lass mal schnell überlegen, ich bin mir unsicher ob 2 oder 3. Aber weißt du was wenn es der mit den kurzen Haaren ist, lass uns ne 3 machen. Ich glaube er hatte auch zwei mal kein Sportzeug dabei- DAS PASST SCHON…“</a:t>
            </a:r>
          </a:p>
          <a:p>
            <a:pPr algn="ctr"/>
            <a:r>
              <a:rPr lang="de-DE" dirty="0"/>
              <a:t>Kollegin X:“Super Danke Dir, dann kann ich die gleich dem Chef geben…“  </a:t>
            </a:r>
          </a:p>
          <a:p>
            <a:pPr algn="ctr"/>
            <a:endParaRPr lang="de-DE" dirty="0"/>
          </a:p>
        </p:txBody>
      </p:sp>
      <p:pic>
        <p:nvPicPr>
          <p:cNvPr id="5" name="Bild 2" descr="Ähnliches Foto">
            <a:extLst>
              <a:ext uri="{FF2B5EF4-FFF2-40B4-BE49-F238E27FC236}">
                <a16:creationId xmlns:a16="http://schemas.microsoft.com/office/drawing/2014/main" id="{A1451324-2C2F-460B-9765-0A879BB6EFE9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334" y="86932"/>
            <a:ext cx="2890558" cy="9001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2725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C0112C-5CE4-4D82-83A9-1C5C7D1C2F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„Es war einmal im Lehrerzimmer…“</a:t>
            </a:r>
          </a:p>
        </p:txBody>
      </p:sp>
      <p:pic>
        <p:nvPicPr>
          <p:cNvPr id="5" name="Bild 2" descr="Ähnliches Foto">
            <a:extLst>
              <a:ext uri="{FF2B5EF4-FFF2-40B4-BE49-F238E27FC236}">
                <a16:creationId xmlns:a16="http://schemas.microsoft.com/office/drawing/2014/main" id="{A1451324-2C2F-460B-9765-0A879BB6EFE9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334" y="86932"/>
            <a:ext cx="2890558" cy="9001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946B0913-0EA9-4ACF-97D8-8F6A330EE142}"/>
              </a:ext>
            </a:extLst>
          </p:cNvPr>
          <p:cNvSpPr/>
          <p:nvPr/>
        </p:nvSpPr>
        <p:spPr>
          <a:xfrm>
            <a:off x="503434" y="2116998"/>
            <a:ext cx="8058458" cy="157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    https://www.youtube.com/watch?v=5ZB2fneUQ5s&amp;feature=youtu.be</a:t>
            </a:r>
            <a:endParaRPr lang="de-DE" b="1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b="1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„Willst du gute Noten oder lernst du lieber viel?“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16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946B0913-0EA9-4ACF-97D8-8F6A330EE142}"/>
              </a:ext>
            </a:extLst>
          </p:cNvPr>
          <p:cNvSpPr/>
          <p:nvPr/>
        </p:nvSpPr>
        <p:spPr>
          <a:xfrm>
            <a:off x="503434" y="675028"/>
            <a:ext cx="8058458" cy="349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DE" b="1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Arbeitsschritt 2: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Nehmen Sie sich bitte einmal 10</a:t>
            </a:r>
            <a:r>
              <a:rPr lang="de-DE" sz="16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Minuten Zeit und notieren  Sie sich Stichpunkte zu folgenden Fragen: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de-DE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 läuft der Prozess der Notenfindung/Textbeurteilung an meiner Schule ab?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de-DE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Welche Aufgabe habe ich bei diesem Prozess in diesem Halbjahr übernommen?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de-DE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Viel es mir schwer meine Schüler und  Schülerinnen richtig einzuschätzen und somit zu benoten/bewerten?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de-DE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Welche Bezugsnorm bei der Beurteilung </a:t>
            </a:r>
            <a:r>
              <a:rPr lang="de-DE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habe ich bei der Notenfindung/Textbeurteilung zu Grunde gelegt?</a:t>
            </a:r>
            <a:endParaRPr lang="de-DE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Bild 3" descr="Bildergebnis für bild comic männchen gedanken">
            <a:extLst>
              <a:ext uri="{FF2B5EF4-FFF2-40B4-BE49-F238E27FC236}">
                <a16:creationId xmlns:a16="http://schemas.microsoft.com/office/drawing/2014/main" id="{389BDEED-25A8-4B90-9875-6B3E717DB8EC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121" y="133156"/>
            <a:ext cx="2736445" cy="10837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66767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„Infotexte“</a:t>
            </a:r>
          </a:p>
        </p:txBody>
      </p:sp>
      <p:pic>
        <p:nvPicPr>
          <p:cNvPr id="6" name="Bild 6" descr="Ähnliches Foto">
            <a:extLst>
              <a:ext uri="{FF2B5EF4-FFF2-40B4-BE49-F238E27FC236}">
                <a16:creationId xmlns:a16="http://schemas.microsoft.com/office/drawing/2014/main" id="{1D142F63-0C9F-4935-A791-540A7EF052E9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307" y="1622425"/>
            <a:ext cx="6095999" cy="2199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6596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946B0913-0EA9-4ACF-97D8-8F6A330EE142}"/>
              </a:ext>
            </a:extLst>
          </p:cNvPr>
          <p:cNvSpPr/>
          <p:nvPr/>
        </p:nvSpPr>
        <p:spPr>
          <a:xfrm>
            <a:off x="94891" y="675028"/>
            <a:ext cx="8781689" cy="2338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DE" b="1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Arbeitsschritt 3: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Nehmen Sie sich bitte nun etwas Zeit und lesen  folgenden Artikel bzw. Infotexte:</a:t>
            </a:r>
            <a:endParaRPr lang="de-DE" sz="16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de-DE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„Moderne Leistungsbeurteilung braucht keine Noten?“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de-DE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„Soll aus pädagogischer Sicht die Sportnote „gestrichen“ werden?“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de-DE" sz="1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(Sie finden diese Infotexte auf unsere Lernplattform im Bereich „</a:t>
            </a:r>
            <a:r>
              <a:rPr lang="de-DE" sz="12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</a:t>
            </a:r>
            <a:r>
              <a:rPr lang="de-DE" sz="1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istungsbeurteilung im Sport“)</a:t>
            </a:r>
          </a:p>
        </p:txBody>
      </p:sp>
      <p:pic>
        <p:nvPicPr>
          <p:cNvPr id="4" name="Bild 6" descr="Ähnliches Foto">
            <a:extLst>
              <a:ext uri="{FF2B5EF4-FFF2-40B4-BE49-F238E27FC236}">
                <a16:creationId xmlns:a16="http://schemas.microsoft.com/office/drawing/2014/main" id="{7CA32053-CC6F-47C4-BBF8-72370EFF86A7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5209"/>
            <a:ext cx="3238661" cy="11918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353769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594</Words>
  <Application>Microsoft Office PowerPoint</Application>
  <PresentationFormat>Bildschirmpräsentation (4:3)</PresentationFormat>
  <Paragraphs>68</Paragraphs>
  <Slides>13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Calibri</vt:lpstr>
      <vt:lpstr>Comic Sans MS</vt:lpstr>
      <vt:lpstr>Times New Roman</vt:lpstr>
      <vt:lpstr>Tw Cen MT</vt:lpstr>
      <vt:lpstr>Tw Cen MT Condensed</vt:lpstr>
      <vt:lpstr>Wingdings 3</vt:lpstr>
      <vt:lpstr>Integral</vt:lpstr>
      <vt:lpstr>Fach Sport</vt:lpstr>
      <vt:lpstr>PowerPoint-Präsentation</vt:lpstr>
      <vt:lpstr>    Zieltransparenz für die heutige         Sitzung…</vt:lpstr>
      <vt:lpstr>PowerPoint-Präsentation</vt:lpstr>
      <vt:lpstr>„Es war einmal im Lehrerzimmer…“</vt:lpstr>
      <vt:lpstr>„Es war einmal im Lehrerzimmer…“</vt:lpstr>
      <vt:lpstr>PowerPoint-Präsentation</vt:lpstr>
      <vt:lpstr>„Infotexte“</vt:lpstr>
      <vt:lpstr>PowerPoint-Präsentation</vt:lpstr>
      <vt:lpstr>                     „Pro und Contra…“</vt:lpstr>
      <vt:lpstr>PowerPoint-Präsentation</vt:lpstr>
      <vt:lpstr>„Auswertung und Ausblick“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Gewalt gegen Lehrkräfte</dc:title>
  <dc:creator>Sven Kruse</dc:creator>
  <cp:lastModifiedBy>Oliver Bautz</cp:lastModifiedBy>
  <cp:revision>49</cp:revision>
  <dcterms:created xsi:type="dcterms:W3CDTF">2014-08-19T07:44:26Z</dcterms:created>
  <dcterms:modified xsi:type="dcterms:W3CDTF">2024-03-19T19:01:43Z</dcterms:modified>
</cp:coreProperties>
</file>