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88163" cy="10020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46FF"/>
    <a:srgbClr val="ACE80B"/>
    <a:srgbClr val="00FDFF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67"/>
    <p:restoredTop sz="91451" autoAdjust="0"/>
  </p:normalViewPr>
  <p:slideViewPr>
    <p:cSldViewPr snapToGrid="0" snapToObjects="1">
      <p:cViewPr varScale="1">
        <p:scale>
          <a:sx n="104" d="100"/>
          <a:sy n="104" d="100"/>
        </p:scale>
        <p:origin x="114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2756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0D8E17A7-BF97-4A44-BF1A-6324387B6A13}" type="datetimeFigureOut">
              <a:rPr lang="de-DE" smtClean="0"/>
              <a:pPr/>
              <a:t>22.01.2024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0" cy="502754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700" y="9517546"/>
            <a:ext cx="2984870" cy="502754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FD71DDAF-C396-C541-832F-2449D076FB9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5605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1DDAF-C396-C541-832F-2449D076FB9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075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AE37A6-387D-CD4F-B2C7-29ADBF066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B5654CE-7C44-D14D-B093-C2CA3DFE2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189E82-2D34-464F-9687-9357E06D1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F1A5-F259-6143-B503-FF079BC933C4}" type="datetimeFigureOut">
              <a:rPr lang="de-DE" smtClean="0"/>
              <a:pPr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7C4556-3018-D044-8FB0-089AE72B2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88A246-AA4C-C942-AD22-FC28E9AF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F7B-8FC2-7E48-A890-EC91ECC268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45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1FD15-4D7E-8A45-92AD-C73AD117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4B6C02-49C9-5748-BF94-9309531B6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23B553-D223-2349-B7C5-726EB0AC8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F1A5-F259-6143-B503-FF079BC933C4}" type="datetimeFigureOut">
              <a:rPr lang="de-DE" smtClean="0"/>
              <a:pPr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0FFDC8-B10D-2F40-9192-41CA3133F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9703B5-2085-E941-99E4-F85D7003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F7B-8FC2-7E48-A890-EC91ECC268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16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581744E-6F34-8D4B-BCD5-2A9276047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3D7EA79-D6DA-784B-8C90-A300549AD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F2BAD3-6811-7A49-930F-A8A85F80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F1A5-F259-6143-B503-FF079BC933C4}" type="datetimeFigureOut">
              <a:rPr lang="de-DE" smtClean="0"/>
              <a:pPr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67DBA-4719-A341-804D-E721B6BD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BFB453-2DAB-B54C-ADF1-30A2A3977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F7B-8FC2-7E48-A890-EC91ECC268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2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BEEA0-5F72-B740-8588-63D794FF1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D35583-7EE7-EE41-8A34-00F4D0B46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259C92-13DD-7940-A3F9-8021C6D4E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F1A5-F259-6143-B503-FF079BC933C4}" type="datetimeFigureOut">
              <a:rPr lang="de-DE" smtClean="0"/>
              <a:pPr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161890-B4EA-D143-A244-298169CF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138891-78AD-1845-96E1-3986E4635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F7B-8FC2-7E48-A890-EC91ECC268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03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6714F8-86CB-9F44-8739-10E5C6793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6BF9D9-70DA-5140-8F5C-7BE25CEFA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CE6079-0B59-A94D-8016-6ADC35B8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F1A5-F259-6143-B503-FF079BC933C4}" type="datetimeFigureOut">
              <a:rPr lang="de-DE" smtClean="0"/>
              <a:pPr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37EB45-2F8F-1044-95D1-E67B92A2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4463A0-3AE7-C048-8D89-9593E8FA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F7B-8FC2-7E48-A890-EC91ECC268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21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E5CB71-4E2D-5F42-91A9-DE445691C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D37D66-18A2-1649-91BD-57E2B27E62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262F88-1AC6-944D-9D64-00949DD84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822A7E-071F-4E4C-920A-673C766B0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F1A5-F259-6143-B503-FF079BC933C4}" type="datetimeFigureOut">
              <a:rPr lang="de-DE" smtClean="0"/>
              <a:pPr/>
              <a:t>22.01.2024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C6E090-CCA6-8D42-9C30-8695507A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C560CA-D8FB-3D4D-B717-114AE43D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F7B-8FC2-7E48-A890-EC91ECC268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99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7F599A-2856-1C42-9B7E-A5F61D1E4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0952E81-5170-0045-80EF-FA388EA31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857B6D-7CB4-9F43-8554-E0D3E32C6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8C9F54B-7BC0-2041-BCEA-1266510D8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F530E77-F830-484F-942E-6A9C4744AE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4494FE0-51CA-504D-8912-EA4AC0863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F1A5-F259-6143-B503-FF079BC933C4}" type="datetimeFigureOut">
              <a:rPr lang="de-DE" smtClean="0"/>
              <a:pPr/>
              <a:t>22.01.2024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609DD93-ADBD-974A-9B40-6F3DC33C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C85ABBB-4B10-7E40-97E8-8E91620A5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F7B-8FC2-7E48-A890-EC91ECC268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45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DA6210-53ED-8441-AC75-023021D9C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8C41EE5-7C01-6540-92E3-3D786AD12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F1A5-F259-6143-B503-FF079BC933C4}" type="datetimeFigureOut">
              <a:rPr lang="de-DE" smtClean="0"/>
              <a:pPr/>
              <a:t>22.01.2024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556F1F-C96D-4A46-A52A-72EE1D7A6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57D14A-4583-FC46-BD05-10DBFC39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F7B-8FC2-7E48-A890-EC91ECC268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04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744CB38-10E9-9145-9C80-30D5638C4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F1A5-F259-6143-B503-FF079BC933C4}" type="datetimeFigureOut">
              <a:rPr lang="de-DE" smtClean="0"/>
              <a:pPr/>
              <a:t>22.01.2024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1DA9449-6729-6843-A639-26696BEBA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164DB8-691F-F542-A4A2-2C361004D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F7B-8FC2-7E48-A890-EC91ECC268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8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96F63-9198-7840-8C4B-D47AD85A5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DBF203-CF8D-B745-9445-CC40E9D7E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8B32EC9-1DB2-AC4B-BD9C-39D6D7DD5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AB2A55-AE0F-B947-920E-9CE01C05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F1A5-F259-6143-B503-FF079BC933C4}" type="datetimeFigureOut">
              <a:rPr lang="de-DE" smtClean="0"/>
              <a:pPr/>
              <a:t>22.01.2024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FEA23F-9675-EF44-864C-CE8436846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BE6227-6F92-EB47-8F32-63CCF409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F7B-8FC2-7E48-A890-EC91ECC268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98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0DC6EB-F260-E047-815A-1C7692992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38C32B9-2685-3842-9735-93407E3A0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0E56D5-9A2A-9D49-9AAD-8B4FB35D0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338448-63C4-D44F-B38C-AD6B00B4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EF1A5-F259-6143-B503-FF079BC933C4}" type="datetimeFigureOut">
              <a:rPr lang="de-DE" smtClean="0"/>
              <a:pPr/>
              <a:t>22.01.2024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7B1E57-196C-C742-94ED-23FBA1B15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754195-7EA3-1549-BB05-FBAC04F4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9CF7B-8FC2-7E48-A890-EC91ECC268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23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EBE5821-029D-DC4E-9D83-C948E155E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FA2760-9891-E04D-86FA-B41BF25BA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901233-93C1-EA43-9CFF-F1BF25559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EF1A5-F259-6143-B503-FF079BC933C4}" type="datetimeFigureOut">
              <a:rPr lang="de-DE" smtClean="0"/>
              <a:pPr/>
              <a:t>22.01.2024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7557C6-927D-D845-BCB2-9075344FA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9153A8-C077-A64E-A12B-5AB9DE80A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CF7B-8FC2-7E48-A890-EC91ECC268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660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6AD64AEC-B137-D845-8604-A44113FEA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792832"/>
              </p:ext>
            </p:extLst>
          </p:nvPr>
        </p:nvGraphicFramePr>
        <p:xfrm>
          <a:off x="997174" y="1290342"/>
          <a:ext cx="10537232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5758">
                  <a:extLst>
                    <a:ext uri="{9D8B030D-6E8A-4147-A177-3AD203B41FA5}">
                      <a16:colId xmlns:a16="http://schemas.microsoft.com/office/drawing/2014/main" val="2890806543"/>
                    </a:ext>
                  </a:extLst>
                </a:gridCol>
                <a:gridCol w="368556">
                  <a:extLst>
                    <a:ext uri="{9D8B030D-6E8A-4147-A177-3AD203B41FA5}">
                      <a16:colId xmlns:a16="http://schemas.microsoft.com/office/drawing/2014/main" val="1985072772"/>
                    </a:ext>
                  </a:extLst>
                </a:gridCol>
                <a:gridCol w="1603900">
                  <a:extLst>
                    <a:ext uri="{9D8B030D-6E8A-4147-A177-3AD203B41FA5}">
                      <a16:colId xmlns:a16="http://schemas.microsoft.com/office/drawing/2014/main" val="3129897709"/>
                    </a:ext>
                  </a:extLst>
                </a:gridCol>
                <a:gridCol w="443631">
                  <a:extLst>
                    <a:ext uri="{9D8B030D-6E8A-4147-A177-3AD203B41FA5}">
                      <a16:colId xmlns:a16="http://schemas.microsoft.com/office/drawing/2014/main" val="2701622140"/>
                    </a:ext>
                  </a:extLst>
                </a:gridCol>
                <a:gridCol w="2132846">
                  <a:extLst>
                    <a:ext uri="{9D8B030D-6E8A-4147-A177-3AD203B41FA5}">
                      <a16:colId xmlns:a16="http://schemas.microsoft.com/office/drawing/2014/main" val="2040627404"/>
                    </a:ext>
                  </a:extLst>
                </a:gridCol>
                <a:gridCol w="324192">
                  <a:extLst>
                    <a:ext uri="{9D8B030D-6E8A-4147-A177-3AD203B41FA5}">
                      <a16:colId xmlns:a16="http://schemas.microsoft.com/office/drawing/2014/main" val="1980696287"/>
                    </a:ext>
                  </a:extLst>
                </a:gridCol>
                <a:gridCol w="2115783">
                  <a:extLst>
                    <a:ext uri="{9D8B030D-6E8A-4147-A177-3AD203B41FA5}">
                      <a16:colId xmlns:a16="http://schemas.microsoft.com/office/drawing/2014/main" val="2760291551"/>
                    </a:ext>
                  </a:extLst>
                </a:gridCol>
                <a:gridCol w="341255">
                  <a:extLst>
                    <a:ext uri="{9D8B030D-6E8A-4147-A177-3AD203B41FA5}">
                      <a16:colId xmlns:a16="http://schemas.microsoft.com/office/drawing/2014/main" val="3797404769"/>
                    </a:ext>
                  </a:extLst>
                </a:gridCol>
                <a:gridCol w="767824">
                  <a:extLst>
                    <a:ext uri="{9D8B030D-6E8A-4147-A177-3AD203B41FA5}">
                      <a16:colId xmlns:a16="http://schemas.microsoft.com/office/drawing/2014/main" val="1718794955"/>
                    </a:ext>
                  </a:extLst>
                </a:gridCol>
                <a:gridCol w="1083487">
                  <a:extLst>
                    <a:ext uri="{9D8B030D-6E8A-4147-A177-3AD203B41FA5}">
                      <a16:colId xmlns:a16="http://schemas.microsoft.com/office/drawing/2014/main" val="988746805"/>
                    </a:ext>
                  </a:extLst>
                </a:gridCol>
              </a:tblGrid>
              <a:tr h="546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ab 1.5. </a:t>
                      </a:r>
                      <a:br>
                        <a:rPr lang="de-DE" dirty="0"/>
                      </a:br>
                      <a:r>
                        <a:rPr lang="de-DE" sz="1200" dirty="0"/>
                        <a:t>14h* </a:t>
                      </a:r>
                    </a:p>
                  </a:txBody>
                  <a:tcPr>
                    <a:solidFill>
                      <a:srgbClr val="FFFC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Sommerferien</a:t>
                      </a:r>
                    </a:p>
                  </a:txBody>
                  <a:tcPr vert="vert"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ab 1.8.</a:t>
                      </a:r>
                    </a:p>
                    <a:p>
                      <a:r>
                        <a:rPr lang="de-DE" sz="1200" dirty="0"/>
                        <a:t>14h </a:t>
                      </a:r>
                    </a:p>
                  </a:txBody>
                  <a:tcPr>
                    <a:solidFill>
                      <a:srgbClr val="FFFC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Weihnachtsferien</a:t>
                      </a:r>
                    </a:p>
                  </a:txBody>
                  <a:tcPr vert="vert"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 u="none" dirty="0"/>
                        <a:t>ab</a:t>
                      </a:r>
                      <a:r>
                        <a:rPr lang="de-DE" b="0" dirty="0"/>
                        <a:t> </a:t>
                      </a:r>
                      <a:r>
                        <a:rPr lang="de-DE" dirty="0"/>
                        <a:t>01.02.</a:t>
                      </a:r>
                      <a:r>
                        <a:rPr lang="de-DE" sz="1400" dirty="0"/>
                        <a:t> </a:t>
                      </a:r>
                    </a:p>
                    <a:p>
                      <a:r>
                        <a:rPr lang="de-DE" sz="1200" dirty="0"/>
                        <a:t>14h</a:t>
                      </a:r>
                    </a:p>
                  </a:txBody>
                  <a:tcPr>
                    <a:solidFill>
                      <a:srgbClr val="FFFC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Osterferien</a:t>
                      </a:r>
                    </a:p>
                  </a:txBody>
                  <a:tcPr vert="vert"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de-DE" dirty="0"/>
                      </a:br>
                      <a:r>
                        <a:rPr lang="de-DE" sz="1200" dirty="0"/>
                        <a:t>14h</a:t>
                      </a:r>
                      <a:endParaRPr lang="de-DE" sz="1400" dirty="0"/>
                    </a:p>
                  </a:txBody>
                  <a:tcPr>
                    <a:solidFill>
                      <a:srgbClr val="FFFC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Sommerferien</a:t>
                      </a:r>
                    </a:p>
                  </a:txBody>
                  <a:tcPr vert="vert"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6.</a:t>
                      </a:r>
                      <a:r>
                        <a:rPr lang="de-DE" sz="1000" baseline="0" dirty="0"/>
                        <a:t> Quartal</a:t>
                      </a:r>
                      <a:br>
                        <a:rPr lang="de-DE" dirty="0"/>
                      </a:br>
                      <a:r>
                        <a:rPr lang="de-DE" sz="1200" dirty="0"/>
                        <a:t>14h</a:t>
                      </a:r>
                    </a:p>
                  </a:txBody>
                  <a:tcPr>
                    <a:solidFill>
                      <a:srgbClr val="FFF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bis 31.10.</a:t>
                      </a:r>
                    </a:p>
                    <a:p>
                      <a:r>
                        <a:rPr lang="de-DE" sz="1200" dirty="0"/>
                        <a:t>14h</a:t>
                      </a:r>
                    </a:p>
                  </a:txBody>
                  <a:tcPr>
                    <a:solidFill>
                      <a:srgbClr val="FFF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759242"/>
                  </a:ext>
                </a:extLst>
              </a:tr>
              <a:tr h="805128">
                <a:tc>
                  <a:txBody>
                    <a:bodyPr/>
                    <a:lstStyle/>
                    <a:p>
                      <a:r>
                        <a:rPr lang="de-DE" sz="1400" dirty="0"/>
                        <a:t>Grundständig  GL  </a:t>
                      </a:r>
                    </a:p>
                    <a:p>
                      <a:r>
                        <a:rPr lang="de-DE" sz="1400" b="1" dirty="0"/>
                        <a:t>10 GL  + 4 FS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10 GL + 4 FS </a:t>
                      </a:r>
                      <a:r>
                        <a:rPr lang="de-DE" sz="900" baseline="0" dirty="0"/>
                        <a:t>oder </a:t>
                      </a:r>
                      <a:endParaRPr lang="de-DE" sz="9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u="none" baseline="0" dirty="0"/>
                        <a:t>12 GL + 2 FS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de-DE" sz="1000" b="1" baseline="0" dirty="0">
                          <a:solidFill>
                            <a:schemeClr val="tx1"/>
                          </a:solidFill>
                        </a:rPr>
                        <a:t>alternativ: 14 GL + geblockt 3 Wochen a‘ 14 Std. FS )</a:t>
                      </a:r>
                      <a:r>
                        <a:rPr lang="de-DE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/>
                        <a:t>Die Entscheidung zur gewählten Modellvariante ab 1.8. wird bis zum Ende der Ausbildung fortgesetzt.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900" baseline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 Woche Hospitation § 12 (OVP)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518985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131B429F-C4CB-E84C-94B1-208B8C73945F}"/>
              </a:ext>
            </a:extLst>
          </p:cNvPr>
          <p:cNvSpPr txBox="1"/>
          <p:nvPr/>
        </p:nvSpPr>
        <p:spPr>
          <a:xfrm>
            <a:off x="997174" y="702274"/>
            <a:ext cx="10677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highlight>
                  <a:srgbClr val="FFFF00"/>
                </a:highlight>
              </a:rPr>
              <a:t>Zuweisung und Ausbildung an eine GL-Ausbildungsschule (Primar- oder S1-Stufe)</a:t>
            </a:r>
            <a:endParaRPr lang="de-DE" sz="1400" dirty="0"/>
          </a:p>
          <a:p>
            <a:r>
              <a:rPr lang="de-DE" sz="1400" b="1" dirty="0"/>
              <a:t>Modell  für mindestens  40 % der LAA-Teilgruppe mit den Ausbildungsförderschwerpunkten LE-ESE-SQ</a:t>
            </a:r>
            <a:endParaRPr lang="de-DE" sz="1000" b="1" dirty="0">
              <a:solidFill>
                <a:srgbClr val="FF0000"/>
              </a:solidFill>
            </a:endParaRPr>
          </a:p>
        </p:txBody>
      </p:sp>
      <p:graphicFrame>
        <p:nvGraphicFramePr>
          <p:cNvPr id="15" name="Tabelle 9">
            <a:extLst>
              <a:ext uri="{FF2B5EF4-FFF2-40B4-BE49-F238E27FC236}">
                <a16:creationId xmlns:a16="http://schemas.microsoft.com/office/drawing/2014/main" id="{9E0A6323-029D-3A48-89E2-B22B582A9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062984"/>
              </p:ext>
            </p:extLst>
          </p:nvPr>
        </p:nvGraphicFramePr>
        <p:xfrm>
          <a:off x="1002516" y="4676606"/>
          <a:ext cx="10531890" cy="1823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1850">
                  <a:extLst>
                    <a:ext uri="{9D8B030D-6E8A-4147-A177-3AD203B41FA5}">
                      <a16:colId xmlns:a16="http://schemas.microsoft.com/office/drawing/2014/main" val="2890806543"/>
                    </a:ext>
                  </a:extLst>
                </a:gridCol>
                <a:gridCol w="320866">
                  <a:extLst>
                    <a:ext uri="{9D8B030D-6E8A-4147-A177-3AD203B41FA5}">
                      <a16:colId xmlns:a16="http://schemas.microsoft.com/office/drawing/2014/main" val="1985072772"/>
                    </a:ext>
                  </a:extLst>
                </a:gridCol>
                <a:gridCol w="1587446">
                  <a:extLst>
                    <a:ext uri="{9D8B030D-6E8A-4147-A177-3AD203B41FA5}">
                      <a16:colId xmlns:a16="http://schemas.microsoft.com/office/drawing/2014/main" val="3129897709"/>
                    </a:ext>
                  </a:extLst>
                </a:gridCol>
                <a:gridCol w="439080">
                  <a:extLst>
                    <a:ext uri="{9D8B030D-6E8A-4147-A177-3AD203B41FA5}">
                      <a16:colId xmlns:a16="http://schemas.microsoft.com/office/drawing/2014/main" val="2701622140"/>
                    </a:ext>
                  </a:extLst>
                </a:gridCol>
                <a:gridCol w="2110965">
                  <a:extLst>
                    <a:ext uri="{9D8B030D-6E8A-4147-A177-3AD203B41FA5}">
                      <a16:colId xmlns:a16="http://schemas.microsoft.com/office/drawing/2014/main" val="2040627404"/>
                    </a:ext>
                  </a:extLst>
                </a:gridCol>
                <a:gridCol w="320866">
                  <a:extLst>
                    <a:ext uri="{9D8B030D-6E8A-4147-A177-3AD203B41FA5}">
                      <a16:colId xmlns:a16="http://schemas.microsoft.com/office/drawing/2014/main" val="1980696287"/>
                    </a:ext>
                  </a:extLst>
                </a:gridCol>
                <a:gridCol w="2094079">
                  <a:extLst>
                    <a:ext uri="{9D8B030D-6E8A-4147-A177-3AD203B41FA5}">
                      <a16:colId xmlns:a16="http://schemas.microsoft.com/office/drawing/2014/main" val="2760291551"/>
                    </a:ext>
                  </a:extLst>
                </a:gridCol>
                <a:gridCol w="427227">
                  <a:extLst>
                    <a:ext uri="{9D8B030D-6E8A-4147-A177-3AD203B41FA5}">
                      <a16:colId xmlns:a16="http://schemas.microsoft.com/office/drawing/2014/main" val="3797404769"/>
                    </a:ext>
                  </a:extLst>
                </a:gridCol>
                <a:gridCol w="748157">
                  <a:extLst>
                    <a:ext uri="{9D8B030D-6E8A-4147-A177-3AD203B41FA5}">
                      <a16:colId xmlns:a16="http://schemas.microsoft.com/office/drawing/2014/main" val="1718794955"/>
                    </a:ext>
                  </a:extLst>
                </a:gridCol>
                <a:gridCol w="1141354">
                  <a:extLst>
                    <a:ext uri="{9D8B030D-6E8A-4147-A177-3AD203B41FA5}">
                      <a16:colId xmlns:a16="http://schemas.microsoft.com/office/drawing/2014/main" val="988746805"/>
                    </a:ext>
                  </a:extLst>
                </a:gridCol>
              </a:tblGrid>
              <a:tr h="435050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ab 1.5.</a:t>
                      </a:r>
                      <a:br>
                        <a:rPr lang="de-DE" dirty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14h*</a:t>
                      </a:r>
                    </a:p>
                  </a:txBody>
                  <a:tcPr>
                    <a:solidFill>
                      <a:srgbClr val="3A46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Sommerferien</a:t>
                      </a:r>
                    </a:p>
                  </a:txBody>
                  <a:tcPr vert="vert">
                    <a:solidFill>
                      <a:srgbClr val="3A4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ab 1.8.</a:t>
                      </a:r>
                    </a:p>
                    <a:p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14h </a:t>
                      </a:r>
                    </a:p>
                  </a:txBody>
                  <a:tcPr>
                    <a:solidFill>
                      <a:srgbClr val="3A46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Weihnachtsferien</a:t>
                      </a:r>
                    </a:p>
                  </a:txBody>
                  <a:tcPr vert="vert">
                    <a:solidFill>
                      <a:srgbClr val="3A4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0" u="none" dirty="0">
                          <a:solidFill>
                            <a:schemeClr val="bg1"/>
                          </a:solidFill>
                        </a:rPr>
                        <a:t>ab</a:t>
                      </a:r>
                      <a:r>
                        <a:rPr lang="de-DE" b="0" u="non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01.02.</a:t>
                      </a:r>
                      <a:r>
                        <a:rPr lang="de-DE" b="0" u="none" dirty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de-DE" dirty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14h </a:t>
                      </a:r>
                    </a:p>
                  </a:txBody>
                  <a:tcPr>
                    <a:solidFill>
                      <a:srgbClr val="3A46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Osterferien</a:t>
                      </a:r>
                    </a:p>
                  </a:txBody>
                  <a:tcPr vert="vert">
                    <a:solidFill>
                      <a:srgbClr val="3A46FF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de-DE" dirty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14h </a:t>
                      </a:r>
                    </a:p>
                  </a:txBody>
                  <a:tcPr>
                    <a:solidFill>
                      <a:srgbClr val="3A46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Sommerferien</a:t>
                      </a:r>
                    </a:p>
                  </a:txBody>
                  <a:tcPr vert="vert">
                    <a:solidFill>
                      <a:srgbClr val="3A4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6. Quartal</a:t>
                      </a:r>
                      <a:br>
                        <a:rPr lang="de-DE" dirty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14h </a:t>
                      </a:r>
                    </a:p>
                  </a:txBody>
                  <a:tcPr>
                    <a:solidFill>
                      <a:srgbClr val="3A4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bis 31.10.</a:t>
                      </a:r>
                      <a:br>
                        <a:rPr lang="de-DE" dirty="0">
                          <a:solidFill>
                            <a:schemeClr val="bg1"/>
                          </a:solidFill>
                        </a:rPr>
                      </a:br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14h </a:t>
                      </a:r>
                    </a:p>
                  </a:txBody>
                  <a:tcPr>
                    <a:solidFill>
                      <a:srgbClr val="3A4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759242"/>
                  </a:ext>
                </a:extLst>
              </a:tr>
              <a:tr h="1274826">
                <a:tc>
                  <a:txBody>
                    <a:bodyPr/>
                    <a:lstStyle/>
                    <a:p>
                      <a:r>
                        <a:rPr lang="de-DE" sz="1400" dirty="0"/>
                        <a:t>Grundständig FS  </a:t>
                      </a:r>
                      <a:br>
                        <a:rPr lang="de-DE" sz="1400" dirty="0"/>
                      </a:br>
                      <a:r>
                        <a:rPr lang="de-DE" sz="1400" b="1" dirty="0"/>
                        <a:t>10 FS + 4 GL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8</a:t>
                      </a:r>
                      <a:r>
                        <a:rPr lang="de-DE" sz="1400" b="1" baseline="0" dirty="0"/>
                        <a:t> FS + 6 GL </a:t>
                      </a:r>
                      <a:r>
                        <a:rPr lang="de-DE" sz="900" baseline="0" dirty="0"/>
                        <a:t>oder</a:t>
                      </a:r>
                      <a:endParaRPr lang="de-DE" sz="900" b="1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/>
                        <a:t>10 FS + 4 GL </a:t>
                      </a:r>
                      <a:r>
                        <a:rPr lang="de-DE" sz="900" baseline="0" dirty="0"/>
                        <a:t>oder</a:t>
                      </a:r>
                      <a:r>
                        <a:rPr lang="de-DE" sz="1400" baseline="0" dirty="0"/>
                        <a:t> </a:t>
                      </a:r>
                      <a:endParaRPr lang="de-DE" sz="14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u="none" baseline="0" dirty="0"/>
                        <a:t>12 FS + 2 GL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de-DE" sz="1000" b="1" baseline="0" dirty="0">
                          <a:solidFill>
                            <a:schemeClr val="tx1"/>
                          </a:solidFill>
                        </a:rPr>
                        <a:t>alternativ: 14 FS + geblockt 3 Wochen a‘ 14 Std. GL)</a:t>
                      </a:r>
                      <a:r>
                        <a:rPr lang="de-DE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/>
                        <a:t>Die Entscheidung zur gewählten Modellvariante ab 1.8. wird bis zum Ende der Ausbildung fortgesetzt.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/>
                        <a:t> 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 Woche Hospitation § 12 (OVP)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518985"/>
                  </a:ext>
                </a:extLst>
              </a:tr>
            </a:tbl>
          </a:graphicData>
        </a:graphic>
      </p:graphicFrame>
      <p:sp>
        <p:nvSpPr>
          <p:cNvPr id="17" name="Textfeld 16">
            <a:extLst>
              <a:ext uri="{FF2B5EF4-FFF2-40B4-BE49-F238E27FC236}">
                <a16:creationId xmlns:a16="http://schemas.microsoft.com/office/drawing/2014/main" id="{E8B451D2-A301-CF4E-AD2A-531EAD1B78B8}"/>
              </a:ext>
            </a:extLst>
          </p:cNvPr>
          <p:cNvSpPr txBox="1"/>
          <p:nvPr/>
        </p:nvSpPr>
        <p:spPr>
          <a:xfrm>
            <a:off x="1048654" y="3869444"/>
            <a:ext cx="105743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highlight>
                  <a:srgbClr val="0000FF"/>
                </a:highlight>
              </a:rPr>
              <a:t>Zuweisung und Ausbildung an eine Förderschule - Kooperationsmodell Förderschule und GL-Schule</a:t>
            </a:r>
            <a:r>
              <a:rPr lang="de-DE" sz="1400" dirty="0">
                <a:highlight>
                  <a:srgbClr val="0000FF"/>
                </a:highlight>
              </a:rPr>
              <a:t> </a:t>
            </a:r>
          </a:p>
          <a:p>
            <a:r>
              <a:rPr lang="de-DE" sz="1400" b="1" dirty="0"/>
              <a:t>Mindestens 2 Stunden GL für alle LAA mit den Ausbildungsförderschwerpunkten KME, GG, HK und eine Teilgruppe LE, ESE, SQ.  </a:t>
            </a:r>
          </a:p>
          <a:p>
            <a:r>
              <a:rPr lang="de-DE" sz="1400" b="1" dirty="0"/>
              <a:t>SE verfügt über ein förderschwerpunktspezifisches GL-Konzept.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82D398A-090A-BE41-BB56-6EE922A7D01B}"/>
              </a:ext>
            </a:extLst>
          </p:cNvPr>
          <p:cNvSpPr txBox="1"/>
          <p:nvPr/>
        </p:nvSpPr>
        <p:spPr>
          <a:xfrm>
            <a:off x="8502245" y="6499523"/>
            <a:ext cx="3032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* h= Wochenstunden = Stunden pro Woche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622B5A1-6CD9-5C66-5C8D-7CD06F1ADECF}"/>
              </a:ext>
            </a:extLst>
          </p:cNvPr>
          <p:cNvSpPr txBox="1"/>
          <p:nvPr/>
        </p:nvSpPr>
        <p:spPr>
          <a:xfrm>
            <a:off x="447261" y="206201"/>
            <a:ext cx="114796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Ausbildungsmodelle - Seminar SF Gelsenkirchen       </a:t>
            </a:r>
            <a:r>
              <a:rPr lang="de-DE" sz="1000" dirty="0">
                <a:solidFill>
                  <a:srgbClr val="FF0000"/>
                </a:solidFill>
              </a:rPr>
              <a:t> </a:t>
            </a:r>
          </a:p>
          <a:p>
            <a:pPr algn="r"/>
            <a:r>
              <a:rPr lang="de-DE" sz="1000" dirty="0">
                <a:solidFill>
                  <a:srgbClr val="FF0000"/>
                </a:solidFill>
              </a:rPr>
              <a:t>Stand: 22.1.2024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997173" y="3027703"/>
            <a:ext cx="106773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/>
              <a:t>Hinweise</a:t>
            </a:r>
            <a:r>
              <a:rPr lang="de-DE" sz="1100" dirty="0"/>
              <a:t>:  </a:t>
            </a:r>
            <a:r>
              <a:rPr lang="de-DE" sz="1100" b="1" dirty="0"/>
              <a:t>1. </a:t>
            </a:r>
            <a:r>
              <a:rPr lang="de-DE" sz="1100" dirty="0"/>
              <a:t>Das </a:t>
            </a:r>
            <a:r>
              <a:rPr lang="de-DE" sz="1100" b="1" dirty="0"/>
              <a:t>Pilotprojekt </a:t>
            </a:r>
            <a:r>
              <a:rPr lang="de-DE" sz="1100" dirty="0"/>
              <a:t>an ca. 6 </a:t>
            </a:r>
            <a:r>
              <a:rPr lang="de-DE" sz="1100" b="1" u="sng" dirty="0"/>
              <a:t>Tandemschulen</a:t>
            </a:r>
            <a:r>
              <a:rPr lang="de-DE" sz="1100" b="1" dirty="0"/>
              <a:t> </a:t>
            </a:r>
            <a:r>
              <a:rPr lang="de-DE" sz="1100" dirty="0"/>
              <a:t> endet voraussichtlich in 2024. Es werden einvernehmlich mit den LAA  Übergangsregelungen für eine lehramtsübergreifende kooperative </a:t>
            </a:r>
            <a:r>
              <a:rPr lang="de-DE" sz="1100"/>
              <a:t>Ausbildung im </a:t>
            </a:r>
            <a:r>
              <a:rPr lang="de-DE" sz="1100" dirty="0"/>
              <a:t>GL realisiert. Wir empfehlen 14 GL + 3 Blöcke FS, weil dies die Kooperationsmöglichkeiten optimiert.  </a:t>
            </a:r>
            <a:r>
              <a:rPr lang="de-DE" sz="1100" b="1" dirty="0"/>
              <a:t>2.</a:t>
            </a:r>
            <a:r>
              <a:rPr lang="de-DE" sz="1100" dirty="0"/>
              <a:t> Sofern LAA beabsichtigen, sich ab dem 1.8. für eine andere Stundenverteilung als 10 GL + 4 FS zu entscheiden, erfolgt möglichst frühzeitig vor dem Beginn der Sommerferien eine </a:t>
            </a:r>
            <a:r>
              <a:rPr lang="de-DE" sz="1100" b="1" u="sng" dirty="0"/>
              <a:t>Beratung</a:t>
            </a:r>
            <a:r>
              <a:rPr lang="de-DE" sz="1100" dirty="0"/>
              <a:t> mit den Schulen und der Kernseminarleitung.</a:t>
            </a:r>
          </a:p>
        </p:txBody>
      </p:sp>
    </p:spTree>
    <p:extLst>
      <p:ext uri="{BB962C8B-B14F-4D97-AF65-F5344CB8AC3E}">
        <p14:creationId xmlns:p14="http://schemas.microsoft.com/office/powerpoint/2010/main" val="298227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20" grpId="0"/>
      <p:bldP spid="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C796D36084EB4988032B597798BFFA" ma:contentTypeVersion="15" ma:contentTypeDescription="Ein neues Dokument erstellen." ma:contentTypeScope="" ma:versionID="8d16f30da789d30fad2266df6ae7bb2d">
  <xsd:schema xmlns:xsd="http://www.w3.org/2001/XMLSchema" xmlns:xs="http://www.w3.org/2001/XMLSchema" xmlns:p="http://schemas.microsoft.com/office/2006/metadata/properties" xmlns:ns3="354ca5ea-3ac1-4afc-943d-0dd7b5bdece8" xmlns:ns4="fd38b821-a2d5-4c5d-825d-3cdf2c8abad3" targetNamespace="http://schemas.microsoft.com/office/2006/metadata/properties" ma:root="true" ma:fieldsID="f96f2deed1c4bfd1d908db8c7f8c9b7a" ns3:_="" ns4:_="">
    <xsd:import namespace="354ca5ea-3ac1-4afc-943d-0dd7b5bdece8"/>
    <xsd:import namespace="fd38b821-a2d5-4c5d-825d-3cdf2c8abad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3:MediaServiceDateTaken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4ca5ea-3ac1-4afc-943d-0dd7b5bdec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38b821-a2d5-4c5d-825d-3cdf2c8abad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Freigabehinweis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54ca5ea-3ac1-4afc-943d-0dd7b5bdece8" xsi:nil="true"/>
  </documentManagement>
</p:properties>
</file>

<file path=customXml/itemProps1.xml><?xml version="1.0" encoding="utf-8"?>
<ds:datastoreItem xmlns:ds="http://schemas.openxmlformats.org/officeDocument/2006/customXml" ds:itemID="{D8C43DFE-637C-4C12-B581-35E0D5D18C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4ca5ea-3ac1-4afc-943d-0dd7b5bdece8"/>
    <ds:schemaRef ds:uri="fd38b821-a2d5-4c5d-825d-3cdf2c8aba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025DE6-0F13-404A-8E9D-4F9F97F5F7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170BAD-EB4D-4CFA-9C25-0B5A458E700D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354ca5ea-3ac1-4afc-943d-0dd7b5bdece8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fd38b821-a2d5-4c5d-825d-3cdf2c8abad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Breitbild</PresentationFormat>
  <Paragraphs>49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Gerlitzki</dc:creator>
  <cp:lastModifiedBy>Jürgen Thamm</cp:lastModifiedBy>
  <cp:revision>48</cp:revision>
  <cp:lastPrinted>2023-11-01T20:22:51Z</cp:lastPrinted>
  <dcterms:created xsi:type="dcterms:W3CDTF">2023-02-27T07:35:06Z</dcterms:created>
  <dcterms:modified xsi:type="dcterms:W3CDTF">2024-01-22T20:47:05Z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0x010100E0C796D36084EB4988032B597798BFFA</vt:lpwstr>
  </property>
</Properties>
</file>