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6"/>
  </p:notesMasterIdLst>
  <p:sldIdLst>
    <p:sldId id="257" r:id="rId5"/>
  </p:sldIdLst>
  <p:sldSz cx="12192000" cy="6858000"/>
  <p:notesSz cx="6888163" cy="100203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A46FF"/>
    <a:srgbClr val="ACE80B"/>
    <a:srgbClr val="00FDFF"/>
    <a:srgbClr val="FFF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267"/>
    <p:restoredTop sz="91451" autoAdjust="0"/>
  </p:normalViewPr>
  <p:slideViewPr>
    <p:cSldViewPr snapToGrid="0" snapToObjects="1">
      <p:cViewPr varScale="1">
        <p:scale>
          <a:sx n="104" d="100"/>
          <a:sy n="104" d="100"/>
        </p:scale>
        <p:origin x="1140" y="10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84870" cy="502756"/>
          </a:xfrm>
          <a:prstGeom prst="rect">
            <a:avLst/>
          </a:prstGeom>
        </p:spPr>
        <p:txBody>
          <a:bodyPr vert="horz" lIns="92153" tIns="46077" rIns="92153" bIns="46077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901700" y="0"/>
            <a:ext cx="2984870" cy="502756"/>
          </a:xfrm>
          <a:prstGeom prst="rect">
            <a:avLst/>
          </a:prstGeom>
        </p:spPr>
        <p:txBody>
          <a:bodyPr vert="horz" lIns="92153" tIns="46077" rIns="92153" bIns="46077" rtlCol="0"/>
          <a:lstStyle>
            <a:lvl1pPr algn="r">
              <a:defRPr sz="1200"/>
            </a:lvl1pPr>
          </a:lstStyle>
          <a:p>
            <a:fld id="{0D8E17A7-BF97-4A44-BF1A-6324387B6A13}" type="datetimeFigureOut">
              <a:rPr lang="de-DE" smtClean="0"/>
              <a:pPr/>
              <a:t>22.01.2024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438150" y="1252538"/>
            <a:ext cx="6011863" cy="3381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153" tIns="46077" rIns="92153" bIns="46077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8817" y="4822270"/>
            <a:ext cx="5510530" cy="3945493"/>
          </a:xfrm>
          <a:prstGeom prst="rect">
            <a:avLst/>
          </a:prstGeom>
        </p:spPr>
        <p:txBody>
          <a:bodyPr vert="horz" lIns="92153" tIns="46077" rIns="92153" bIns="46077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1" y="9517546"/>
            <a:ext cx="2984870" cy="502754"/>
          </a:xfrm>
          <a:prstGeom prst="rect">
            <a:avLst/>
          </a:prstGeom>
        </p:spPr>
        <p:txBody>
          <a:bodyPr vert="horz" lIns="92153" tIns="46077" rIns="92153" bIns="46077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901700" y="9517546"/>
            <a:ext cx="2984870" cy="502754"/>
          </a:xfrm>
          <a:prstGeom prst="rect">
            <a:avLst/>
          </a:prstGeom>
        </p:spPr>
        <p:txBody>
          <a:bodyPr vert="horz" lIns="92153" tIns="46077" rIns="92153" bIns="46077" rtlCol="0" anchor="b"/>
          <a:lstStyle>
            <a:lvl1pPr algn="r">
              <a:defRPr sz="1200"/>
            </a:lvl1pPr>
          </a:lstStyle>
          <a:p>
            <a:fld id="{FD71DDAF-C396-C541-832F-2449D076FB9D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356053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D71DDAF-C396-C541-832F-2449D076FB9D}" type="slidenum">
              <a:rPr lang="de-DE" smtClean="0"/>
              <a:pPr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550750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0AE37A6-387D-CD4F-B2C7-29ADBF066C9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3B5654CE-7C44-D14D-B093-C2CA3DFE21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E189E82-2D34-464F-9687-9357E06D14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EF1A5-F259-6143-B503-FF079BC933C4}" type="datetimeFigureOut">
              <a:rPr lang="de-DE" smtClean="0"/>
              <a:pPr/>
              <a:t>22.01.2024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67C4556-3018-D044-8FB0-089AE72B20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288A246-AA4C-C942-AD22-FC28E9AFB6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9CF7B-8FC2-7E48-A890-EC91ECC26886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504571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551FD15-4D7E-8A45-92AD-C73AD11782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D34B6C02-49C9-5748-BF94-9309531B606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423B553-D223-2349-B7C5-726EB0AC85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EF1A5-F259-6143-B503-FF079BC933C4}" type="datetimeFigureOut">
              <a:rPr lang="de-DE" smtClean="0"/>
              <a:pPr/>
              <a:t>22.01.2024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30FFDC8-B10D-2F40-9192-41CA3133F9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79703B5-2085-E941-99E4-F85D700367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9CF7B-8FC2-7E48-A890-EC91ECC26886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661658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9581744E-6F34-8D4B-BCD5-2A9276047B2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23D7EA79-D6DA-784B-8C90-A300549AD61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0F2BAD3-6811-7A49-930F-A8A85F805F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EF1A5-F259-6143-B503-FF079BC933C4}" type="datetimeFigureOut">
              <a:rPr lang="de-DE" smtClean="0"/>
              <a:pPr/>
              <a:t>22.01.2024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4D67DBA-4719-A341-804D-E721B6BD97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6BFB453-2DAB-B54C-ADF1-30A2A3977B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9CF7B-8FC2-7E48-A890-EC91ECC26886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24295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A4BEEA0-5F72-B740-8588-63D794FF1E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CD35583-7EE7-EE41-8A34-00F4D0B46B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9259C92-13DD-7940-A3F9-8021C6D4E4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EF1A5-F259-6143-B503-FF079BC933C4}" type="datetimeFigureOut">
              <a:rPr lang="de-DE" smtClean="0"/>
              <a:pPr/>
              <a:t>22.01.2024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7161890-B4EA-D143-A244-298169CFF6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3138891-78AD-1845-96E1-3986E46356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9CF7B-8FC2-7E48-A890-EC91ECC26886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290307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26714F8-86CB-9F44-8739-10E5C67935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E16BF9D9-70DA-5140-8F5C-7BE25CEFA9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CCE6079-0B59-A94D-8016-6ADC35B8D9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EF1A5-F259-6143-B503-FF079BC933C4}" type="datetimeFigureOut">
              <a:rPr lang="de-DE" smtClean="0"/>
              <a:pPr/>
              <a:t>22.01.2024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037EB45-2F8F-1044-95D1-E67B92A22C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94463A0-3AE7-C048-8D89-9593E8FAAA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9CF7B-8FC2-7E48-A890-EC91ECC26886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452118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1E5CB71-4E2D-5F42-91A9-DE445691CD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8D37D66-18A2-1649-91BD-57E2B27E626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8E262F88-1AC6-944D-9D64-00949DD84B8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36822A7E-071F-4E4C-920A-673C766B0A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EF1A5-F259-6143-B503-FF079BC933C4}" type="datetimeFigureOut">
              <a:rPr lang="de-DE" smtClean="0"/>
              <a:pPr/>
              <a:t>22.01.2024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0EC6E090-CCA6-8D42-9C30-8695507A32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93C560CA-D8FB-3D4D-B717-114AE43D81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9CF7B-8FC2-7E48-A890-EC91ECC26886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209994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47F599A-2856-1C42-9B7E-A5F61D1E46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50952E81-5170-0045-80EF-FA388EA313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2E857B6D-7CB4-9F43-8554-E0D3E32C6A6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B8C9F54B-7BC0-2041-BCEA-1266510D89B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1F530E77-F830-484F-942E-6A9C4744AEE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C4494FE0-51CA-504D-8912-EA4AC08631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EF1A5-F259-6143-B503-FF079BC933C4}" type="datetimeFigureOut">
              <a:rPr lang="de-DE" smtClean="0"/>
              <a:pPr/>
              <a:t>22.01.2024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F609DD93-ADBD-974A-9B40-6F3DC33CB2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0C85ABBB-4B10-7E40-97E8-8E91620A50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9CF7B-8FC2-7E48-A890-EC91ECC26886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854528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2DA6210-53ED-8441-AC75-023021D9C7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28C41EE5-7C01-6540-92E3-3D786AD12C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EF1A5-F259-6143-B503-FF079BC933C4}" type="datetimeFigureOut">
              <a:rPr lang="de-DE" smtClean="0"/>
              <a:pPr/>
              <a:t>22.01.2024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63556F1F-C96D-4A46-A52A-72EE1D7A6D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7B57D14A-4583-FC46-BD05-10DBFC3980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9CF7B-8FC2-7E48-A890-EC91ECC26886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600469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B744CB38-10E9-9145-9C80-30D5638C46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EF1A5-F259-6143-B503-FF079BC933C4}" type="datetimeFigureOut">
              <a:rPr lang="de-DE" smtClean="0"/>
              <a:pPr/>
              <a:t>22.01.2024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E1DA9449-6729-6843-A639-26696BEBA6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21164DB8-691F-F542-A4A2-2C361004D9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9CF7B-8FC2-7E48-A890-EC91ECC26886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398328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6096F63-9198-7840-8C4B-D47AD85A5F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1DBF203-CF8D-B745-9445-CC40E9D7EC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08B32EC9-1DB2-AC4B-BD9C-39D6D7DD564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26AB2A55-AE0F-B947-920E-9CE01C05BA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EF1A5-F259-6143-B503-FF079BC933C4}" type="datetimeFigureOut">
              <a:rPr lang="de-DE" smtClean="0"/>
              <a:pPr/>
              <a:t>22.01.2024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24FEA23F-9675-EF44-864C-CE84368465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86BE6227-6F92-EB47-8F32-63CCF40978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9CF7B-8FC2-7E48-A890-EC91ECC26886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389802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20DC6EB-F260-E047-815A-1C76929923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938C32B9-2685-3842-9735-93407E3A089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600E56D5-9A2A-9D49-9AAD-8B4FB35D0BB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E6338448-63C4-D44F-B38C-AD6B00B4A9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EF1A5-F259-6143-B503-FF079BC933C4}" type="datetimeFigureOut">
              <a:rPr lang="de-DE" smtClean="0"/>
              <a:pPr/>
              <a:t>22.01.2024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C67B1E57-196C-C742-94ED-23FBA1B151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80754195-7EA3-1549-BB05-FBAC04F46B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9CF7B-8FC2-7E48-A890-EC91ECC26886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612301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8EBE5821-029D-DC4E-9D83-C948E155E6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0FFA2760-9891-E04D-86FA-B41BF25BA2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0901233-93C1-EA43-9CFF-F1BF2555999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CEF1A5-F259-6143-B503-FF079BC933C4}" type="datetimeFigureOut">
              <a:rPr lang="de-DE" smtClean="0"/>
              <a:pPr/>
              <a:t>22.01.2024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37557C6-927D-D845-BCB2-9075344FAC5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09153A8-C077-A64E-A12B-5AB9DE80A37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59CF7B-8FC2-7E48-A890-EC91ECC26886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066008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Tabelle 9">
            <a:extLst>
              <a:ext uri="{FF2B5EF4-FFF2-40B4-BE49-F238E27FC236}">
                <a16:creationId xmlns:a16="http://schemas.microsoft.com/office/drawing/2014/main" id="{6AD64AEC-B137-D845-8604-A44113FEA36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4792832"/>
              </p:ext>
            </p:extLst>
          </p:nvPr>
        </p:nvGraphicFramePr>
        <p:xfrm>
          <a:off x="997174" y="1290342"/>
          <a:ext cx="10537232" cy="1524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55758">
                  <a:extLst>
                    <a:ext uri="{9D8B030D-6E8A-4147-A177-3AD203B41FA5}">
                      <a16:colId xmlns:a16="http://schemas.microsoft.com/office/drawing/2014/main" val="2890806543"/>
                    </a:ext>
                  </a:extLst>
                </a:gridCol>
                <a:gridCol w="368556">
                  <a:extLst>
                    <a:ext uri="{9D8B030D-6E8A-4147-A177-3AD203B41FA5}">
                      <a16:colId xmlns:a16="http://schemas.microsoft.com/office/drawing/2014/main" val="1985072772"/>
                    </a:ext>
                  </a:extLst>
                </a:gridCol>
                <a:gridCol w="1603900">
                  <a:extLst>
                    <a:ext uri="{9D8B030D-6E8A-4147-A177-3AD203B41FA5}">
                      <a16:colId xmlns:a16="http://schemas.microsoft.com/office/drawing/2014/main" val="3129897709"/>
                    </a:ext>
                  </a:extLst>
                </a:gridCol>
                <a:gridCol w="443631">
                  <a:extLst>
                    <a:ext uri="{9D8B030D-6E8A-4147-A177-3AD203B41FA5}">
                      <a16:colId xmlns:a16="http://schemas.microsoft.com/office/drawing/2014/main" val="2701622140"/>
                    </a:ext>
                  </a:extLst>
                </a:gridCol>
                <a:gridCol w="2132846">
                  <a:extLst>
                    <a:ext uri="{9D8B030D-6E8A-4147-A177-3AD203B41FA5}">
                      <a16:colId xmlns:a16="http://schemas.microsoft.com/office/drawing/2014/main" val="2040627404"/>
                    </a:ext>
                  </a:extLst>
                </a:gridCol>
                <a:gridCol w="324192">
                  <a:extLst>
                    <a:ext uri="{9D8B030D-6E8A-4147-A177-3AD203B41FA5}">
                      <a16:colId xmlns:a16="http://schemas.microsoft.com/office/drawing/2014/main" val="1980696287"/>
                    </a:ext>
                  </a:extLst>
                </a:gridCol>
                <a:gridCol w="2115783">
                  <a:extLst>
                    <a:ext uri="{9D8B030D-6E8A-4147-A177-3AD203B41FA5}">
                      <a16:colId xmlns:a16="http://schemas.microsoft.com/office/drawing/2014/main" val="2760291551"/>
                    </a:ext>
                  </a:extLst>
                </a:gridCol>
                <a:gridCol w="341255">
                  <a:extLst>
                    <a:ext uri="{9D8B030D-6E8A-4147-A177-3AD203B41FA5}">
                      <a16:colId xmlns:a16="http://schemas.microsoft.com/office/drawing/2014/main" val="3797404769"/>
                    </a:ext>
                  </a:extLst>
                </a:gridCol>
                <a:gridCol w="767824">
                  <a:extLst>
                    <a:ext uri="{9D8B030D-6E8A-4147-A177-3AD203B41FA5}">
                      <a16:colId xmlns:a16="http://schemas.microsoft.com/office/drawing/2014/main" val="1718794955"/>
                    </a:ext>
                  </a:extLst>
                </a:gridCol>
                <a:gridCol w="1083487">
                  <a:extLst>
                    <a:ext uri="{9D8B030D-6E8A-4147-A177-3AD203B41FA5}">
                      <a16:colId xmlns:a16="http://schemas.microsoft.com/office/drawing/2014/main" val="988746805"/>
                    </a:ext>
                  </a:extLst>
                </a:gridCol>
              </a:tblGrid>
              <a:tr h="54633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/>
                        <a:t>ab 1.5. </a:t>
                      </a:r>
                      <a:br>
                        <a:rPr lang="de-DE" dirty="0"/>
                      </a:br>
                      <a:r>
                        <a:rPr lang="de-DE" sz="1200" dirty="0"/>
                        <a:t>14h* </a:t>
                      </a:r>
                    </a:p>
                  </a:txBody>
                  <a:tcPr>
                    <a:solidFill>
                      <a:srgbClr val="FFFC00"/>
                    </a:solidFill>
                  </a:tcPr>
                </a:tc>
                <a:tc rowSpan="2">
                  <a:txBody>
                    <a:bodyPr/>
                    <a:lstStyle/>
                    <a:p>
                      <a:r>
                        <a:rPr lang="de-DE" sz="1200" dirty="0"/>
                        <a:t>Sommerferien</a:t>
                      </a:r>
                    </a:p>
                  </a:txBody>
                  <a:tcPr vert="vert">
                    <a:solidFill>
                      <a:srgbClr val="FFFC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/>
                        <a:t>ab 1.8.</a:t>
                      </a:r>
                    </a:p>
                    <a:p>
                      <a:r>
                        <a:rPr lang="de-DE" sz="1200" dirty="0"/>
                        <a:t>14h </a:t>
                      </a:r>
                    </a:p>
                  </a:txBody>
                  <a:tcPr>
                    <a:solidFill>
                      <a:srgbClr val="FFFC00"/>
                    </a:solidFill>
                  </a:tcPr>
                </a:tc>
                <a:tc rowSpan="2">
                  <a:txBody>
                    <a:bodyPr/>
                    <a:lstStyle/>
                    <a:p>
                      <a:r>
                        <a:rPr lang="de-DE" sz="1200" dirty="0"/>
                        <a:t>Weihnachtsferien</a:t>
                      </a:r>
                    </a:p>
                  </a:txBody>
                  <a:tcPr vert="vert">
                    <a:solidFill>
                      <a:srgbClr val="FFFC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800" b="0" u="none" dirty="0"/>
                        <a:t>ab</a:t>
                      </a:r>
                      <a:r>
                        <a:rPr lang="de-DE" b="0" dirty="0"/>
                        <a:t> </a:t>
                      </a:r>
                      <a:r>
                        <a:rPr lang="de-DE" dirty="0"/>
                        <a:t>01.02.</a:t>
                      </a:r>
                      <a:r>
                        <a:rPr lang="de-DE" sz="1400" dirty="0"/>
                        <a:t> </a:t>
                      </a:r>
                    </a:p>
                    <a:p>
                      <a:r>
                        <a:rPr lang="de-DE" sz="1200" dirty="0"/>
                        <a:t>14h</a:t>
                      </a:r>
                    </a:p>
                  </a:txBody>
                  <a:tcPr>
                    <a:solidFill>
                      <a:srgbClr val="FFFC00"/>
                    </a:solidFill>
                  </a:tcPr>
                </a:tc>
                <a:tc rowSpan="2">
                  <a:txBody>
                    <a:bodyPr/>
                    <a:lstStyle/>
                    <a:p>
                      <a:r>
                        <a:rPr lang="de-DE" sz="1200" dirty="0"/>
                        <a:t>Osterferien</a:t>
                      </a:r>
                    </a:p>
                  </a:txBody>
                  <a:tcPr vert="vert">
                    <a:solidFill>
                      <a:srgbClr val="FFFC00"/>
                    </a:solidFill>
                  </a:tcPr>
                </a:tc>
                <a:tc>
                  <a:txBody>
                    <a:bodyPr/>
                    <a:lstStyle/>
                    <a:p>
                      <a:br>
                        <a:rPr lang="de-DE" dirty="0"/>
                      </a:br>
                      <a:r>
                        <a:rPr lang="de-DE" sz="1200" dirty="0"/>
                        <a:t>14h</a:t>
                      </a:r>
                      <a:endParaRPr lang="de-DE" sz="1400" dirty="0"/>
                    </a:p>
                  </a:txBody>
                  <a:tcPr>
                    <a:solidFill>
                      <a:srgbClr val="FFFC00"/>
                    </a:solidFill>
                  </a:tcPr>
                </a:tc>
                <a:tc rowSpan="2">
                  <a:txBody>
                    <a:bodyPr/>
                    <a:lstStyle/>
                    <a:p>
                      <a:r>
                        <a:rPr lang="de-DE" sz="1200" dirty="0"/>
                        <a:t>Sommerferien</a:t>
                      </a:r>
                    </a:p>
                  </a:txBody>
                  <a:tcPr vert="vert">
                    <a:solidFill>
                      <a:srgbClr val="FFFC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/>
                        <a:t>6.</a:t>
                      </a:r>
                      <a:r>
                        <a:rPr lang="de-DE" sz="1000" baseline="0" dirty="0"/>
                        <a:t> Quartal</a:t>
                      </a:r>
                      <a:br>
                        <a:rPr lang="de-DE" dirty="0"/>
                      </a:br>
                      <a:r>
                        <a:rPr lang="de-DE" sz="1200" dirty="0"/>
                        <a:t>14h</a:t>
                      </a:r>
                    </a:p>
                  </a:txBody>
                  <a:tcPr>
                    <a:solidFill>
                      <a:srgbClr val="FFFC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bis 31.10.</a:t>
                      </a:r>
                    </a:p>
                    <a:p>
                      <a:r>
                        <a:rPr lang="de-DE" sz="1200" dirty="0"/>
                        <a:t>14h</a:t>
                      </a:r>
                    </a:p>
                  </a:txBody>
                  <a:tcPr>
                    <a:solidFill>
                      <a:srgbClr val="FFFC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5759242"/>
                  </a:ext>
                </a:extLst>
              </a:tr>
              <a:tr h="805128">
                <a:tc>
                  <a:txBody>
                    <a:bodyPr/>
                    <a:lstStyle/>
                    <a:p>
                      <a:r>
                        <a:rPr lang="de-DE" sz="1400" dirty="0"/>
                        <a:t>Grundständig  GL  </a:t>
                      </a:r>
                    </a:p>
                    <a:p>
                      <a:r>
                        <a:rPr lang="de-DE" sz="1400" b="1" dirty="0"/>
                        <a:t>10 GL  + 4 FS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b="1" dirty="0"/>
                        <a:t>10 GL + 4 FS </a:t>
                      </a:r>
                      <a:r>
                        <a:rPr lang="de-DE" sz="900" baseline="0" dirty="0"/>
                        <a:t>oder </a:t>
                      </a:r>
                      <a:endParaRPr lang="de-DE" sz="900" b="1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b="1" u="none" baseline="0" dirty="0"/>
                        <a:t>12 GL + 2 FS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000" b="1" dirty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de-DE" sz="1000" b="1" baseline="0" dirty="0">
                          <a:solidFill>
                            <a:schemeClr val="tx1"/>
                          </a:solidFill>
                        </a:rPr>
                        <a:t>alternativ: 14 GL + geblockt 3 Wochen a‘ 14 Std. FS )</a:t>
                      </a:r>
                      <a:r>
                        <a:rPr lang="de-DE" sz="1000" b="1" dirty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de-DE" sz="1000" b="1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200" b="1" dirty="0"/>
                        <a:t>Die Entscheidung zur gewählten Modellvariante ab 1.8. wird bis zum Ende der Ausbildung fortgesetzt.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200" b="1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900" baseline="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400" dirty="0"/>
                        <a:t>1 Woche Hospitation § 12 (OVP)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42518985"/>
                  </a:ext>
                </a:extLst>
              </a:tr>
            </a:tbl>
          </a:graphicData>
        </a:graphic>
      </p:graphicFrame>
      <p:sp>
        <p:nvSpPr>
          <p:cNvPr id="10" name="Textfeld 9">
            <a:extLst>
              <a:ext uri="{FF2B5EF4-FFF2-40B4-BE49-F238E27FC236}">
                <a16:creationId xmlns:a16="http://schemas.microsoft.com/office/drawing/2014/main" id="{131B429F-C4CB-E84C-94B1-208B8C73945F}"/>
              </a:ext>
            </a:extLst>
          </p:cNvPr>
          <p:cNvSpPr txBox="1"/>
          <p:nvPr/>
        </p:nvSpPr>
        <p:spPr>
          <a:xfrm>
            <a:off x="997174" y="702274"/>
            <a:ext cx="1067734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b="1" dirty="0">
                <a:highlight>
                  <a:srgbClr val="FFFF00"/>
                </a:highlight>
              </a:rPr>
              <a:t>Zuweisung und Ausbildung an eine GL-Ausbildungsschule (Primar- oder S1-Stufe)</a:t>
            </a:r>
            <a:endParaRPr lang="de-DE" sz="1400" dirty="0"/>
          </a:p>
          <a:p>
            <a:r>
              <a:rPr lang="de-DE" sz="1400" b="1" dirty="0"/>
              <a:t>Modell  für mindestens  40 % der LAA-Teilgruppe mit den Ausbildungsförderschwerpunkten LE-ESE-SQ</a:t>
            </a:r>
            <a:endParaRPr lang="de-DE" sz="1000" b="1" dirty="0">
              <a:solidFill>
                <a:srgbClr val="FF0000"/>
              </a:solidFill>
            </a:endParaRPr>
          </a:p>
        </p:txBody>
      </p:sp>
      <p:graphicFrame>
        <p:nvGraphicFramePr>
          <p:cNvPr id="15" name="Tabelle 9">
            <a:extLst>
              <a:ext uri="{FF2B5EF4-FFF2-40B4-BE49-F238E27FC236}">
                <a16:creationId xmlns:a16="http://schemas.microsoft.com/office/drawing/2014/main" id="{9E0A6323-029D-3A48-89E2-B22B582A9D0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2062984"/>
              </p:ext>
            </p:extLst>
          </p:nvPr>
        </p:nvGraphicFramePr>
        <p:xfrm>
          <a:off x="1002516" y="4676606"/>
          <a:ext cx="10531890" cy="182346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41850">
                  <a:extLst>
                    <a:ext uri="{9D8B030D-6E8A-4147-A177-3AD203B41FA5}">
                      <a16:colId xmlns:a16="http://schemas.microsoft.com/office/drawing/2014/main" val="2890806543"/>
                    </a:ext>
                  </a:extLst>
                </a:gridCol>
                <a:gridCol w="320866">
                  <a:extLst>
                    <a:ext uri="{9D8B030D-6E8A-4147-A177-3AD203B41FA5}">
                      <a16:colId xmlns:a16="http://schemas.microsoft.com/office/drawing/2014/main" val="1985072772"/>
                    </a:ext>
                  </a:extLst>
                </a:gridCol>
                <a:gridCol w="1587446">
                  <a:extLst>
                    <a:ext uri="{9D8B030D-6E8A-4147-A177-3AD203B41FA5}">
                      <a16:colId xmlns:a16="http://schemas.microsoft.com/office/drawing/2014/main" val="3129897709"/>
                    </a:ext>
                  </a:extLst>
                </a:gridCol>
                <a:gridCol w="439080">
                  <a:extLst>
                    <a:ext uri="{9D8B030D-6E8A-4147-A177-3AD203B41FA5}">
                      <a16:colId xmlns:a16="http://schemas.microsoft.com/office/drawing/2014/main" val="2701622140"/>
                    </a:ext>
                  </a:extLst>
                </a:gridCol>
                <a:gridCol w="2110965">
                  <a:extLst>
                    <a:ext uri="{9D8B030D-6E8A-4147-A177-3AD203B41FA5}">
                      <a16:colId xmlns:a16="http://schemas.microsoft.com/office/drawing/2014/main" val="2040627404"/>
                    </a:ext>
                  </a:extLst>
                </a:gridCol>
                <a:gridCol w="320866">
                  <a:extLst>
                    <a:ext uri="{9D8B030D-6E8A-4147-A177-3AD203B41FA5}">
                      <a16:colId xmlns:a16="http://schemas.microsoft.com/office/drawing/2014/main" val="1980696287"/>
                    </a:ext>
                  </a:extLst>
                </a:gridCol>
                <a:gridCol w="2094079">
                  <a:extLst>
                    <a:ext uri="{9D8B030D-6E8A-4147-A177-3AD203B41FA5}">
                      <a16:colId xmlns:a16="http://schemas.microsoft.com/office/drawing/2014/main" val="2760291551"/>
                    </a:ext>
                  </a:extLst>
                </a:gridCol>
                <a:gridCol w="427227">
                  <a:extLst>
                    <a:ext uri="{9D8B030D-6E8A-4147-A177-3AD203B41FA5}">
                      <a16:colId xmlns:a16="http://schemas.microsoft.com/office/drawing/2014/main" val="3797404769"/>
                    </a:ext>
                  </a:extLst>
                </a:gridCol>
                <a:gridCol w="748157">
                  <a:extLst>
                    <a:ext uri="{9D8B030D-6E8A-4147-A177-3AD203B41FA5}">
                      <a16:colId xmlns:a16="http://schemas.microsoft.com/office/drawing/2014/main" val="1718794955"/>
                    </a:ext>
                  </a:extLst>
                </a:gridCol>
                <a:gridCol w="1141354">
                  <a:extLst>
                    <a:ext uri="{9D8B030D-6E8A-4147-A177-3AD203B41FA5}">
                      <a16:colId xmlns:a16="http://schemas.microsoft.com/office/drawing/2014/main" val="988746805"/>
                    </a:ext>
                  </a:extLst>
                </a:gridCol>
              </a:tblGrid>
              <a:tr h="435050">
                <a:tc>
                  <a:txBody>
                    <a:bodyPr/>
                    <a:lstStyle/>
                    <a:p>
                      <a:r>
                        <a:rPr lang="de-DE" dirty="0">
                          <a:solidFill>
                            <a:schemeClr val="bg1"/>
                          </a:solidFill>
                        </a:rPr>
                        <a:t>ab 1.5.</a:t>
                      </a:r>
                      <a:br>
                        <a:rPr lang="de-DE" dirty="0">
                          <a:solidFill>
                            <a:schemeClr val="bg1"/>
                          </a:solidFill>
                        </a:rPr>
                      </a:br>
                      <a:r>
                        <a:rPr lang="de-DE" sz="1200" dirty="0">
                          <a:solidFill>
                            <a:schemeClr val="bg1"/>
                          </a:solidFill>
                        </a:rPr>
                        <a:t>14h*</a:t>
                      </a:r>
                    </a:p>
                  </a:txBody>
                  <a:tcPr>
                    <a:solidFill>
                      <a:srgbClr val="3A46FF"/>
                    </a:solidFill>
                  </a:tcPr>
                </a:tc>
                <a:tc rowSpan="2">
                  <a:txBody>
                    <a:bodyPr/>
                    <a:lstStyle/>
                    <a:p>
                      <a:r>
                        <a:rPr lang="de-DE" sz="1200" dirty="0">
                          <a:solidFill>
                            <a:schemeClr val="bg1"/>
                          </a:solidFill>
                        </a:rPr>
                        <a:t>Sommerferien</a:t>
                      </a:r>
                    </a:p>
                  </a:txBody>
                  <a:tcPr vert="vert">
                    <a:solidFill>
                      <a:srgbClr val="3A4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>
                          <a:solidFill>
                            <a:schemeClr val="bg1"/>
                          </a:solidFill>
                        </a:rPr>
                        <a:t>ab 1.8.</a:t>
                      </a:r>
                    </a:p>
                    <a:p>
                      <a:r>
                        <a:rPr lang="de-DE" sz="1200" dirty="0">
                          <a:solidFill>
                            <a:schemeClr val="bg1"/>
                          </a:solidFill>
                        </a:rPr>
                        <a:t>14h </a:t>
                      </a:r>
                    </a:p>
                  </a:txBody>
                  <a:tcPr>
                    <a:solidFill>
                      <a:srgbClr val="3A46FF"/>
                    </a:solidFill>
                  </a:tcPr>
                </a:tc>
                <a:tc rowSpan="2">
                  <a:txBody>
                    <a:bodyPr/>
                    <a:lstStyle/>
                    <a:p>
                      <a:r>
                        <a:rPr lang="de-DE" sz="1200" dirty="0">
                          <a:solidFill>
                            <a:schemeClr val="bg1"/>
                          </a:solidFill>
                        </a:rPr>
                        <a:t>Weihnachtsferien</a:t>
                      </a:r>
                    </a:p>
                  </a:txBody>
                  <a:tcPr vert="vert">
                    <a:solidFill>
                      <a:srgbClr val="3A46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600" b="0" u="none" dirty="0">
                          <a:solidFill>
                            <a:schemeClr val="bg1"/>
                          </a:solidFill>
                        </a:rPr>
                        <a:t>ab</a:t>
                      </a:r>
                      <a:r>
                        <a:rPr lang="de-DE" b="0" u="none" dirty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de-DE" dirty="0">
                          <a:solidFill>
                            <a:schemeClr val="bg1"/>
                          </a:solidFill>
                        </a:rPr>
                        <a:t>01.02.</a:t>
                      </a:r>
                      <a:r>
                        <a:rPr lang="de-DE" b="0" u="none" dirty="0">
                          <a:solidFill>
                            <a:schemeClr val="bg1"/>
                          </a:solidFill>
                        </a:rPr>
                        <a:t> </a:t>
                      </a:r>
                      <a:br>
                        <a:rPr lang="de-DE" dirty="0">
                          <a:solidFill>
                            <a:schemeClr val="bg1"/>
                          </a:solidFill>
                        </a:rPr>
                      </a:br>
                      <a:r>
                        <a:rPr lang="de-DE" sz="1200" dirty="0">
                          <a:solidFill>
                            <a:schemeClr val="bg1"/>
                          </a:solidFill>
                        </a:rPr>
                        <a:t>14h </a:t>
                      </a:r>
                    </a:p>
                  </a:txBody>
                  <a:tcPr>
                    <a:solidFill>
                      <a:srgbClr val="3A46FF"/>
                    </a:solidFill>
                  </a:tcPr>
                </a:tc>
                <a:tc rowSpan="2">
                  <a:txBody>
                    <a:bodyPr/>
                    <a:lstStyle/>
                    <a:p>
                      <a:r>
                        <a:rPr lang="de-DE" sz="1200" dirty="0">
                          <a:solidFill>
                            <a:schemeClr val="bg1"/>
                          </a:solidFill>
                        </a:rPr>
                        <a:t>Osterferien</a:t>
                      </a:r>
                    </a:p>
                  </a:txBody>
                  <a:tcPr vert="vert">
                    <a:solidFill>
                      <a:srgbClr val="3A46FF"/>
                    </a:solidFill>
                  </a:tcPr>
                </a:tc>
                <a:tc>
                  <a:txBody>
                    <a:bodyPr/>
                    <a:lstStyle/>
                    <a:p>
                      <a:br>
                        <a:rPr lang="de-DE" dirty="0">
                          <a:solidFill>
                            <a:schemeClr val="bg1"/>
                          </a:solidFill>
                        </a:rPr>
                      </a:br>
                      <a:r>
                        <a:rPr lang="de-DE" sz="1200" dirty="0">
                          <a:solidFill>
                            <a:schemeClr val="bg1"/>
                          </a:solidFill>
                        </a:rPr>
                        <a:t>14h </a:t>
                      </a:r>
                    </a:p>
                  </a:txBody>
                  <a:tcPr>
                    <a:solidFill>
                      <a:srgbClr val="3A46FF"/>
                    </a:solidFill>
                  </a:tcPr>
                </a:tc>
                <a:tc rowSpan="2">
                  <a:txBody>
                    <a:bodyPr/>
                    <a:lstStyle/>
                    <a:p>
                      <a:r>
                        <a:rPr lang="de-DE" sz="1200" dirty="0">
                          <a:solidFill>
                            <a:schemeClr val="bg1"/>
                          </a:solidFill>
                        </a:rPr>
                        <a:t>Sommerferien</a:t>
                      </a:r>
                    </a:p>
                  </a:txBody>
                  <a:tcPr vert="vert">
                    <a:solidFill>
                      <a:srgbClr val="3A46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de-DE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6. Quartal</a:t>
                      </a:r>
                      <a:br>
                        <a:rPr lang="de-DE" dirty="0">
                          <a:solidFill>
                            <a:schemeClr val="bg1"/>
                          </a:solidFill>
                        </a:rPr>
                      </a:br>
                      <a:r>
                        <a:rPr lang="de-DE" sz="1200" dirty="0">
                          <a:solidFill>
                            <a:schemeClr val="bg1"/>
                          </a:solidFill>
                        </a:rPr>
                        <a:t>14h </a:t>
                      </a:r>
                    </a:p>
                  </a:txBody>
                  <a:tcPr>
                    <a:solidFill>
                      <a:srgbClr val="3A46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>
                          <a:solidFill>
                            <a:schemeClr val="bg1"/>
                          </a:solidFill>
                        </a:rPr>
                        <a:t>bis 31.10.</a:t>
                      </a:r>
                      <a:br>
                        <a:rPr lang="de-DE" dirty="0">
                          <a:solidFill>
                            <a:schemeClr val="bg1"/>
                          </a:solidFill>
                        </a:rPr>
                      </a:br>
                      <a:r>
                        <a:rPr lang="de-DE" sz="1200" dirty="0">
                          <a:solidFill>
                            <a:schemeClr val="bg1"/>
                          </a:solidFill>
                        </a:rPr>
                        <a:t>14h </a:t>
                      </a:r>
                    </a:p>
                  </a:txBody>
                  <a:tcPr>
                    <a:solidFill>
                      <a:srgbClr val="3A46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5759242"/>
                  </a:ext>
                </a:extLst>
              </a:tr>
              <a:tr h="1274826">
                <a:tc>
                  <a:txBody>
                    <a:bodyPr/>
                    <a:lstStyle/>
                    <a:p>
                      <a:r>
                        <a:rPr lang="de-DE" sz="1400" dirty="0"/>
                        <a:t>Grundständig FS  </a:t>
                      </a:r>
                      <a:br>
                        <a:rPr lang="de-DE" sz="1400" dirty="0"/>
                      </a:br>
                      <a:r>
                        <a:rPr lang="de-DE" sz="1400" b="1" dirty="0"/>
                        <a:t>10 FS + 4 GL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b="1" dirty="0"/>
                        <a:t>8</a:t>
                      </a:r>
                      <a:r>
                        <a:rPr lang="de-DE" sz="1400" b="1" baseline="0" dirty="0"/>
                        <a:t> FS + 6 GL </a:t>
                      </a:r>
                      <a:r>
                        <a:rPr lang="de-DE" sz="900" baseline="0" dirty="0"/>
                        <a:t>oder</a:t>
                      </a:r>
                      <a:endParaRPr lang="de-DE" sz="900" b="1" baseline="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b="1" dirty="0"/>
                        <a:t>10 FS + 4 GL </a:t>
                      </a:r>
                      <a:r>
                        <a:rPr lang="de-DE" sz="900" baseline="0" dirty="0"/>
                        <a:t>oder</a:t>
                      </a:r>
                      <a:r>
                        <a:rPr lang="de-DE" sz="1400" baseline="0" dirty="0"/>
                        <a:t> </a:t>
                      </a:r>
                      <a:endParaRPr lang="de-DE" sz="1400" b="1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b="1" u="none" baseline="0" dirty="0"/>
                        <a:t>12 FS + 2 GL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000" b="1" dirty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de-DE" sz="1000" b="1" baseline="0" dirty="0">
                          <a:solidFill>
                            <a:schemeClr val="tx1"/>
                          </a:solidFill>
                        </a:rPr>
                        <a:t>alternativ: 14 FS + geblockt 3 Wochen a‘ 14 Std. GL)</a:t>
                      </a:r>
                      <a:r>
                        <a:rPr lang="de-DE" sz="1000" b="1" dirty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de-DE" sz="1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200" b="1" dirty="0"/>
                        <a:t>Die Entscheidung zur gewählten Modellvariante ab 1.8. wird bis zum Ende der Ausbildung fortgesetzt.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1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900" dirty="0"/>
                        <a:t> </a:t>
                      </a:r>
                      <a:endParaRPr lang="de-DE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400" dirty="0"/>
                        <a:t>1 Woche Hospitation § 12 (OVP)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42518985"/>
                  </a:ext>
                </a:extLst>
              </a:tr>
            </a:tbl>
          </a:graphicData>
        </a:graphic>
      </p:graphicFrame>
      <p:sp>
        <p:nvSpPr>
          <p:cNvPr id="17" name="Textfeld 16">
            <a:extLst>
              <a:ext uri="{FF2B5EF4-FFF2-40B4-BE49-F238E27FC236}">
                <a16:creationId xmlns:a16="http://schemas.microsoft.com/office/drawing/2014/main" id="{E8B451D2-A301-CF4E-AD2A-531EAD1B78B8}"/>
              </a:ext>
            </a:extLst>
          </p:cNvPr>
          <p:cNvSpPr txBox="1"/>
          <p:nvPr/>
        </p:nvSpPr>
        <p:spPr>
          <a:xfrm>
            <a:off x="1048654" y="3869444"/>
            <a:ext cx="1057438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b="1" dirty="0">
                <a:solidFill>
                  <a:schemeClr val="bg1"/>
                </a:solidFill>
                <a:highlight>
                  <a:srgbClr val="0000FF"/>
                </a:highlight>
              </a:rPr>
              <a:t>Zuweisung und Ausbildung an eine Förderschule - Kooperationsmodell Förderschule und GL-Schule</a:t>
            </a:r>
            <a:r>
              <a:rPr lang="de-DE" sz="1400" dirty="0">
                <a:highlight>
                  <a:srgbClr val="0000FF"/>
                </a:highlight>
              </a:rPr>
              <a:t> </a:t>
            </a:r>
          </a:p>
          <a:p>
            <a:r>
              <a:rPr lang="de-DE" sz="1400" b="1" dirty="0"/>
              <a:t>Mindestens 2 Stunden GL für alle LAA mit den Ausbildungsförderschwerpunkten KME, GG, HK und eine Teilgruppe LE, ESE, SQ.  </a:t>
            </a:r>
          </a:p>
          <a:p>
            <a:r>
              <a:rPr lang="de-DE" sz="1400" b="1" dirty="0"/>
              <a:t>SE verfügt über ein förderschwerpunktspezifisches GL-Konzept.</a:t>
            </a:r>
          </a:p>
        </p:txBody>
      </p:sp>
      <p:sp>
        <p:nvSpPr>
          <p:cNvPr id="20" name="Textfeld 19">
            <a:extLst>
              <a:ext uri="{FF2B5EF4-FFF2-40B4-BE49-F238E27FC236}">
                <a16:creationId xmlns:a16="http://schemas.microsoft.com/office/drawing/2014/main" id="{282D398A-090A-BE41-BB56-6EE922A7D01B}"/>
              </a:ext>
            </a:extLst>
          </p:cNvPr>
          <p:cNvSpPr txBox="1"/>
          <p:nvPr/>
        </p:nvSpPr>
        <p:spPr>
          <a:xfrm>
            <a:off x="8502245" y="6499523"/>
            <a:ext cx="303216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/>
              <a:t>* h= Wochenstunden = Stunden pro Woche</a:t>
            </a:r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9622B5A1-6CD9-5C66-5C8D-7CD06F1ADECF}"/>
              </a:ext>
            </a:extLst>
          </p:cNvPr>
          <p:cNvSpPr txBox="1"/>
          <p:nvPr/>
        </p:nvSpPr>
        <p:spPr>
          <a:xfrm>
            <a:off x="447261" y="206201"/>
            <a:ext cx="11479696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800" b="1" dirty="0"/>
              <a:t>Ausbildungsmodelle - Seminar SF Gelsenkirchen       </a:t>
            </a:r>
            <a:r>
              <a:rPr lang="de-DE" sz="1000" dirty="0">
                <a:solidFill>
                  <a:srgbClr val="FF0000"/>
                </a:solidFill>
              </a:rPr>
              <a:t> </a:t>
            </a:r>
          </a:p>
          <a:p>
            <a:pPr algn="r"/>
            <a:r>
              <a:rPr lang="de-DE" sz="1000" dirty="0">
                <a:solidFill>
                  <a:srgbClr val="FF0000"/>
                </a:solidFill>
              </a:rPr>
              <a:t>Stand: 22.1.2024</a:t>
            </a:r>
          </a:p>
        </p:txBody>
      </p:sp>
      <p:sp>
        <p:nvSpPr>
          <p:cNvPr id="8" name="Textfeld 7"/>
          <p:cNvSpPr txBox="1"/>
          <p:nvPr/>
        </p:nvSpPr>
        <p:spPr>
          <a:xfrm>
            <a:off x="997173" y="3027703"/>
            <a:ext cx="10677344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100" b="1" dirty="0"/>
              <a:t>Hinweise</a:t>
            </a:r>
            <a:r>
              <a:rPr lang="de-DE" sz="1100" dirty="0"/>
              <a:t>:  </a:t>
            </a:r>
            <a:r>
              <a:rPr lang="de-DE" sz="1100" b="1" dirty="0"/>
              <a:t>1. </a:t>
            </a:r>
            <a:r>
              <a:rPr lang="de-DE" sz="1100" dirty="0"/>
              <a:t>Das </a:t>
            </a:r>
            <a:r>
              <a:rPr lang="de-DE" sz="1100" b="1" dirty="0"/>
              <a:t>Pilotprojekt </a:t>
            </a:r>
            <a:r>
              <a:rPr lang="de-DE" sz="1100" dirty="0"/>
              <a:t>an ca. 6 </a:t>
            </a:r>
            <a:r>
              <a:rPr lang="de-DE" sz="1100" b="1" u="sng" dirty="0"/>
              <a:t>Tandemschulen</a:t>
            </a:r>
            <a:r>
              <a:rPr lang="de-DE" sz="1100" b="1" dirty="0"/>
              <a:t> </a:t>
            </a:r>
            <a:r>
              <a:rPr lang="de-DE" sz="1100" dirty="0"/>
              <a:t> endet voraussichtlich in 2024. Es werden einvernehmlich mit den LAA  Übergangsregelungen für eine lehramtsübergreifende kooperative </a:t>
            </a:r>
            <a:r>
              <a:rPr lang="de-DE" sz="1100"/>
              <a:t>Ausbildung im </a:t>
            </a:r>
            <a:r>
              <a:rPr lang="de-DE" sz="1100" dirty="0"/>
              <a:t>GL realisiert. Wir empfehlen 14 GL + 3 Blöcke FS, weil dies die Kooperationsmöglichkeiten optimiert.  </a:t>
            </a:r>
            <a:r>
              <a:rPr lang="de-DE" sz="1100" b="1" dirty="0"/>
              <a:t>2.</a:t>
            </a:r>
            <a:r>
              <a:rPr lang="de-DE" sz="1100" dirty="0"/>
              <a:t> Sofern LAA beabsichtigen, sich ab dem 1.8. für eine andere Stundenverteilung als 10 GL + 4 FS zu entscheiden, erfolgt möglichst frühzeitig vor dem Beginn der Sommerferien eine </a:t>
            </a:r>
            <a:r>
              <a:rPr lang="de-DE" sz="1100" b="1" u="sng" dirty="0"/>
              <a:t>Beratung</a:t>
            </a:r>
            <a:r>
              <a:rPr lang="de-DE" sz="1100" dirty="0"/>
              <a:t> mit den Schulen und der Kernseminarleitung.</a:t>
            </a:r>
          </a:p>
        </p:txBody>
      </p:sp>
    </p:spTree>
    <p:extLst>
      <p:ext uri="{BB962C8B-B14F-4D97-AF65-F5344CB8AC3E}">
        <p14:creationId xmlns:p14="http://schemas.microsoft.com/office/powerpoint/2010/main" val="29822727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7" grpId="0"/>
      <p:bldP spid="20" grpId="0"/>
      <p:bldP spid="2" grpId="0"/>
    </p:bld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E0C796D36084EB4988032B597798BFFA" ma:contentTypeVersion="15" ma:contentTypeDescription="Ein neues Dokument erstellen." ma:contentTypeScope="" ma:versionID="8d16f30da789d30fad2266df6ae7bb2d">
  <xsd:schema xmlns:xsd="http://www.w3.org/2001/XMLSchema" xmlns:xs="http://www.w3.org/2001/XMLSchema" xmlns:p="http://schemas.microsoft.com/office/2006/metadata/properties" xmlns:ns3="354ca5ea-3ac1-4afc-943d-0dd7b5bdece8" xmlns:ns4="fd38b821-a2d5-4c5d-825d-3cdf2c8abad3" targetNamespace="http://schemas.microsoft.com/office/2006/metadata/properties" ma:root="true" ma:fieldsID="f96f2deed1c4bfd1d908db8c7f8c9b7a" ns3:_="" ns4:_="">
    <xsd:import namespace="354ca5ea-3ac1-4afc-943d-0dd7b5bdece8"/>
    <xsd:import namespace="fd38b821-a2d5-4c5d-825d-3cdf2c8abad3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3:MediaServiceDateTaken" minOccurs="0"/>
                <xsd:element ref="ns4:SharedWithDetails" minOccurs="0"/>
                <xsd:element ref="ns4:SharingHintHash" minOccurs="0"/>
                <xsd:element ref="ns3:MediaServiceAutoTags" minOccurs="0"/>
                <xsd:element ref="ns3:MediaServiceOCR" minOccurs="0"/>
                <xsd:element ref="ns3:MediaServiceLocation" minOccurs="0"/>
                <xsd:element ref="ns3:MediaServiceGenerationTime" minOccurs="0"/>
                <xsd:element ref="ns3:MediaServiceEventHashCode" minOccurs="0"/>
                <xsd:element ref="ns3:MediaLengthInSeconds" minOccurs="0"/>
                <xsd:element ref="ns3:MediaServiceAutoKeyPoints" minOccurs="0"/>
                <xsd:element ref="ns3:MediaServiceKeyPoints" minOccurs="0"/>
                <xsd:element ref="ns3:_activit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54ca5ea-3ac1-4afc-943d-0dd7b5bdece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1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4" nillable="true" ma:displayName="MediaServiceAutoTags" ma:description="" ma:internalName="MediaServiceAutoTags" ma:readOnly="true">
      <xsd:simpleType>
        <xsd:restriction base="dms:Text"/>
      </xsd:simpleType>
    </xsd:element>
    <xsd:element name="MediaServiceOCR" ma:index="15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6" nillable="true" ma:displayName="MediaServiceLocation" ma:internalName="MediaServiceLocatio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MediaServiceAutoKeyPoints" ma:index="2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_activity" ma:index="22" nillable="true" ma:displayName="_activity" ma:hidden="true" ma:internalName="_activity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d38b821-a2d5-4c5d-825d-3cdf2c8abad3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Freigegeben für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Freigegeben für -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3" nillable="true" ma:displayName="Freigabehinweishash" ma:description="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354ca5ea-3ac1-4afc-943d-0dd7b5bdece8" xsi:nil="true"/>
  </documentManagement>
</p:properties>
</file>

<file path=customXml/itemProps1.xml><?xml version="1.0" encoding="utf-8"?>
<ds:datastoreItem xmlns:ds="http://schemas.openxmlformats.org/officeDocument/2006/customXml" ds:itemID="{D8C43DFE-637C-4C12-B581-35E0D5D18C6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54ca5ea-3ac1-4afc-943d-0dd7b5bdece8"/>
    <ds:schemaRef ds:uri="fd38b821-a2d5-4c5d-825d-3cdf2c8abad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7025DE6-0F13-404A-8E9D-4F9F97F5F71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1170BAD-EB4D-4CFA-9C25-0B5A458E700D}">
  <ds:schemaRefs>
    <ds:schemaRef ds:uri="http://purl.org/dc/elements/1.1/"/>
    <ds:schemaRef ds:uri="http://purl.org/dc/terms/"/>
    <ds:schemaRef ds:uri="http://www.w3.org/XML/1998/namespace"/>
    <ds:schemaRef ds:uri="http://schemas.microsoft.com/office/2006/documentManagement/types"/>
    <ds:schemaRef ds:uri="354ca5ea-3ac1-4afc-943d-0dd7b5bdece8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fd38b821-a2d5-4c5d-825d-3cdf2c8abad3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353</Words>
  <Application>Microsoft Office PowerPoint</Application>
  <PresentationFormat>Breitbild</PresentationFormat>
  <Paragraphs>49</Paragraphs>
  <Slides>1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Thomas Gerlitzki</dc:creator>
  <cp:lastModifiedBy>Jürgen Thamm</cp:lastModifiedBy>
  <cp:revision>48</cp:revision>
  <cp:lastPrinted>2023-11-01T20:22:51Z</cp:lastPrinted>
  <dcterms:created xsi:type="dcterms:W3CDTF">2023-02-27T07:35:06Z</dcterms:created>
  <dcterms:modified xsi:type="dcterms:W3CDTF">2024-01-22T20:47:05Z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0x010100E0C796D36084EB4988032B597798BFFA</vt:lpwstr>
  </property>
</Properties>
</file>