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62" r:id="rId6"/>
    <p:sldId id="26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E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2"/>
    <p:restoredTop sz="94629"/>
  </p:normalViewPr>
  <p:slideViewPr>
    <p:cSldViewPr snapToGrid="0">
      <p:cViewPr>
        <p:scale>
          <a:sx n="67" d="100"/>
          <a:sy n="67" d="100"/>
        </p:scale>
        <p:origin x="320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88D84B-6F90-0246-B106-20D7E902B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6DA44CC-AD3E-1001-CE01-3C3DAD0F2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8422A1-938B-B915-DB25-A1AADA6AC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CD82C5-A54F-8A3C-9CC5-84C9AD21B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9669A2-0EC1-368E-2234-905D1D768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117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D3078C-B4B9-F29E-4983-A8E829994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6040B13-92CD-7165-6EA1-13C84AE96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1E5124-FF67-4ABA-BD7E-0FD32A87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C3D371-DFB4-32A9-9D93-80EC4535B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AC2D5B-9E9C-0EE9-DC07-EA78DD5B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339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78102AA-5D0B-88F6-7374-F60C80C5CD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0AF7F08-D1FD-77C2-D25E-49ABF00A3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16DE33-C13C-2830-61C0-97835EFA5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CD0B139-C6FF-21B7-646A-26DA3D1F3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4C19BE-62B4-62C8-0498-EB2ED9C2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430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C7DBC-8135-1CE3-E3E8-B443F71E4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DFC8B9-A36C-5427-2E9F-5563FAA86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E6AEBE-6178-6BF2-E6E2-8A6942150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DA4060-6654-D98E-791C-6766BB14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D0B095-EB00-4E52-2836-709F0725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5069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477972-340F-302D-330D-647C92743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B848281-B551-6EF3-8689-B1DD3E22F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8EFCB5-9945-748D-5482-3141A63B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A72AB2-3A8A-DDE7-FCC9-C11AD8272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82E99A-9649-61B6-0188-D4390DE1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23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83DBBB-7751-B4F1-D016-11BAB9F3E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4B9223-CCA5-E796-802D-625336B7C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0870B0-DD34-DE7D-5EB5-6B7DCDA42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AC10BE-EFC5-1707-C37D-E80CFFC92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F6A68A-0506-3655-0744-36C91F7B4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AA2293B-6CF4-6788-D97A-C4A526CB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43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92DE9-9A63-0C4E-2AFD-95BEA4CEE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6B54E6-4C0B-258B-6BDB-AA9F52103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DB9CD7-BCA6-6B95-005E-67A6BC2F1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74095DC-4037-9177-D4C0-CB18488FC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57B6AE9-6A42-781E-9666-624365B624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9DD5148-B571-9AC1-5D7F-F480ECE2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5B4B2E0-F5AE-0FC4-6C67-3B34DBAEA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10AADB1-E35D-AFB1-11DB-168ABEAB6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47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0D93F2-A97D-6B50-4B34-0401A8F34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C5E15A1-5B35-03C8-8D62-18746C375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67FB28A-8AFF-5B58-8295-2DE1E3CBE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9B9DF5-44B1-6C53-70D3-76803F153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251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7FE09A4-118D-E755-941D-C99071D92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1569190-E533-62BC-C385-E6BD0351A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F2DF0FA-C5D8-4870-C737-89A855AEE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20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4828A6-D55F-3359-6208-FD4852AD1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6549BC-478D-DAAE-B12E-3D59FC106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53B7B6-B41E-ADA5-28C6-1DE25D72C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4A0384-F7DC-5932-85D4-FAB4DCAD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943CC1-EF7F-9FD3-F371-D799592E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BDD7543-13F3-8971-6BE5-F8E63C288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99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9F83FD-1FF3-9EB9-2072-8DD35D6FF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1B956D0-0D02-A730-8205-9A0B2CB60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A6E356-91D4-66E2-5829-6E87DB58D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0E331A-0494-5AF8-1EC5-6B26F323D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21C023D-76A5-E197-5DFF-A9379EB4D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CDD473-68A9-20ED-3941-1AF2198D7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11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7885958-1A6E-7AEA-345A-960D57F38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D4401F-75D8-0993-9FF8-F470400AE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E6A811-602F-C5F5-DF40-DECA84E730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3A3973-B505-0A4B-B6D2-288DD84EADA0}" type="datetimeFigureOut">
              <a:rPr lang="de-DE" smtClean="0"/>
              <a:t>23.11.25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05408BC-00C9-C089-6168-0BCEA7142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FD8E44-C209-0319-CF80-E76A4ABCE1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9DD37C-565D-CE4F-ABD0-EA3BF01485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512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nhaltsplatzhalter 5" descr="Ein Bild, das Winter, Schnee, draußen, Gefrieren enthält.&#10;&#10;KI-generierte Inhalte können fehlerhaft sein.">
            <a:extLst>
              <a:ext uri="{FF2B5EF4-FFF2-40B4-BE49-F238E27FC236}">
                <a16:creationId xmlns:a16="http://schemas.microsoft.com/office/drawing/2014/main" id="{E77CA5E6-2E3E-BFF8-C797-ACDE6ADC7B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2894" y="330460"/>
            <a:ext cx="11066211" cy="6197079"/>
          </a:xfrm>
        </p:spPr>
      </p:pic>
    </p:spTree>
    <p:extLst>
      <p:ext uri="{BB962C8B-B14F-4D97-AF65-F5344CB8AC3E}">
        <p14:creationId xmlns:p14="http://schemas.microsoft.com/office/powerpoint/2010/main" val="398566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Diagramm, Entwurf, Reihe, Design enthält.&#10;&#10;KI-generierte Inhalte können fehlerhaft sein.">
            <a:extLst>
              <a:ext uri="{FF2B5EF4-FFF2-40B4-BE49-F238E27FC236}">
                <a16:creationId xmlns:a16="http://schemas.microsoft.com/office/drawing/2014/main" id="{1BDE1D3A-F9BC-DE2A-5E97-2F7377BA6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3262" y="222737"/>
            <a:ext cx="7409648" cy="6412526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98CC2BC5-E0AA-7F34-58F9-67695D2E1092}"/>
              </a:ext>
            </a:extLst>
          </p:cNvPr>
          <p:cNvSpPr txBox="1"/>
          <p:nvPr/>
        </p:nvSpPr>
        <p:spPr>
          <a:xfrm>
            <a:off x="629090" y="2724912"/>
            <a:ext cx="32205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7030A0"/>
                </a:solidFill>
              </a:rPr>
              <a:t>Beobachte</a:t>
            </a:r>
            <a:r>
              <a:rPr lang="de-DE" dirty="0"/>
              <a:t> das Experiment!</a:t>
            </a:r>
          </a:p>
          <a:p>
            <a:endParaRPr lang="de-DE" dirty="0"/>
          </a:p>
          <a:p>
            <a:r>
              <a:rPr lang="de-DE" b="1" dirty="0">
                <a:solidFill>
                  <a:srgbClr val="7030A0"/>
                </a:solidFill>
              </a:rPr>
              <a:t>Beschrifte</a:t>
            </a:r>
            <a:r>
              <a:rPr lang="de-DE" dirty="0"/>
              <a:t> den Versuchs-</a:t>
            </a:r>
          </a:p>
          <a:p>
            <a:r>
              <a:rPr lang="de-DE" dirty="0" err="1"/>
              <a:t>aufbau</a:t>
            </a:r>
            <a:r>
              <a:rPr lang="de-DE" dirty="0"/>
              <a:t>.</a:t>
            </a:r>
          </a:p>
          <a:p>
            <a:endParaRPr lang="de-DE" dirty="0"/>
          </a:p>
          <a:p>
            <a:r>
              <a:rPr lang="de-DE" b="1" dirty="0">
                <a:solidFill>
                  <a:srgbClr val="7030A0"/>
                </a:solidFill>
              </a:rPr>
              <a:t>Beschreibe</a:t>
            </a:r>
            <a:r>
              <a:rPr lang="de-DE" dirty="0"/>
              <a:t> deine Beobachtungen.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9A04239-7AF3-D987-C53C-A681A2ED64E8}"/>
              </a:ext>
            </a:extLst>
          </p:cNvPr>
          <p:cNvSpPr txBox="1"/>
          <p:nvPr/>
        </p:nvSpPr>
        <p:spPr>
          <a:xfrm>
            <a:off x="629090" y="1956816"/>
            <a:ext cx="1440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Aufgaben</a:t>
            </a:r>
          </a:p>
        </p:txBody>
      </p:sp>
    </p:spTree>
    <p:extLst>
      <p:ext uri="{BB962C8B-B14F-4D97-AF65-F5344CB8AC3E}">
        <p14:creationId xmlns:p14="http://schemas.microsoft.com/office/powerpoint/2010/main" val="126733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01706F2-68E0-F332-683C-F0BB7EB5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508" y="365125"/>
            <a:ext cx="10515600" cy="1325563"/>
          </a:xfrm>
        </p:spPr>
        <p:txBody>
          <a:bodyPr/>
          <a:lstStyle/>
          <a:p>
            <a:r>
              <a:rPr lang="de-DE" dirty="0"/>
              <a:t>Aufgabe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5268289-C640-1489-88B6-588B3AD37429}"/>
              </a:ext>
            </a:extLst>
          </p:cNvPr>
          <p:cNvSpPr txBox="1"/>
          <p:nvPr/>
        </p:nvSpPr>
        <p:spPr>
          <a:xfrm>
            <a:off x="635508" y="2195790"/>
            <a:ext cx="7850124" cy="2681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" indent="-53975">
              <a:lnSpc>
                <a:spcPct val="115000"/>
              </a:lnSpc>
              <a:spcAft>
                <a:spcPts val="300"/>
              </a:spcAft>
              <a:buNone/>
              <a:tabLst>
                <a:tab pos="179388" algn="l"/>
              </a:tabLst>
            </a:pPr>
            <a:r>
              <a:rPr lang="de-DE" sz="24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Deute</a:t>
            </a:r>
            <a:r>
              <a:rPr lang="de-DE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deine Beobachtungen, indem du mit Hilfe der folgenden Wörter einen Auswertungstext formulierst (Verben konjugieren). </a:t>
            </a:r>
          </a:p>
          <a:p>
            <a:pPr marL="53975" indent="-53975">
              <a:lnSpc>
                <a:spcPct val="115000"/>
              </a:lnSpc>
              <a:spcAft>
                <a:spcPts val="300"/>
              </a:spcAft>
              <a:buNone/>
              <a:tabLst>
                <a:tab pos="179388" algn="l"/>
              </a:tabLst>
            </a:pPr>
            <a:endParaRPr lang="de-DE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indent="-180340">
              <a:lnSpc>
                <a:spcPct val="115000"/>
              </a:lnSpc>
              <a:spcAft>
                <a:spcPts val="300"/>
              </a:spcAft>
              <a:buNone/>
              <a:tabLst>
                <a:tab pos="180340" algn="l"/>
              </a:tabLst>
            </a:pPr>
            <a:r>
              <a:rPr lang="de-DE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fest – gasförmig – fest – aufsteigen – kalt – erhitzen – lila – Kristalle – Eis – Bunsenbrenner</a:t>
            </a:r>
          </a:p>
        </p:txBody>
      </p:sp>
      <p:pic>
        <p:nvPicPr>
          <p:cNvPr id="10" name="Grafik 9" descr="Ein Bild, das Muster, Text, nähen, Kreuzworträtsel enthält.&#10;&#10;KI-generierte Inhalte können fehlerhaft sein.">
            <a:extLst>
              <a:ext uri="{FF2B5EF4-FFF2-40B4-BE49-F238E27FC236}">
                <a16:creationId xmlns:a16="http://schemas.microsoft.com/office/drawing/2014/main" id="{D42506D2-C247-6971-2443-98FF0142B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5632" y="1894607"/>
            <a:ext cx="2929424" cy="298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670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1F0F4-AD79-6FDC-172C-25F490E6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31" y="542936"/>
            <a:ext cx="10515600" cy="1325563"/>
          </a:xfrm>
        </p:spPr>
        <p:txBody>
          <a:bodyPr>
            <a:normAutofit/>
          </a:bodyPr>
          <a:lstStyle/>
          <a:p>
            <a:r>
              <a:rPr lang="de-DE" sz="4000" dirty="0"/>
              <a:t>Aufgabenstellung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C822FFD-F7D1-EE82-1E8C-7FBDB513436C}"/>
              </a:ext>
            </a:extLst>
          </p:cNvPr>
          <p:cNvSpPr txBox="1"/>
          <p:nvPr/>
        </p:nvSpPr>
        <p:spPr>
          <a:xfrm>
            <a:off x="496531" y="2598155"/>
            <a:ext cx="729491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7030A0"/>
                </a:solidFill>
              </a:rPr>
              <a:t>Zeichne </a:t>
            </a:r>
            <a:r>
              <a:rPr lang="de-DE" sz="2400" dirty="0"/>
              <a:t>für die drei Beobachtungsfelder die Teilchenebene. </a:t>
            </a:r>
          </a:p>
          <a:p>
            <a:pPr marL="342900" indent="-342900">
              <a:buAutoNum type="arabicPeriod"/>
            </a:pPr>
            <a:endParaRPr lang="de-DE" sz="2400" dirty="0"/>
          </a:p>
          <a:p>
            <a:r>
              <a:rPr lang="de-DE" sz="2400" b="1" dirty="0">
                <a:solidFill>
                  <a:srgbClr val="7030A0"/>
                </a:solidFill>
              </a:rPr>
              <a:t>Kontrolliere</a:t>
            </a:r>
            <a:r>
              <a:rPr lang="de-DE" sz="2400" dirty="0"/>
              <a:t> dich selbst mit der Animation hinter dem QR-Code!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F0DD79C-9E44-8BE1-F5B5-872A9433FABC}"/>
              </a:ext>
            </a:extLst>
          </p:cNvPr>
          <p:cNvSpPr txBox="1"/>
          <p:nvPr/>
        </p:nvSpPr>
        <p:spPr>
          <a:xfrm>
            <a:off x="8671357" y="4702269"/>
            <a:ext cx="2556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7030A0"/>
                </a:solidFill>
                <a:latin typeface="Chalkduster" panose="03050602040202020205" pitchFamily="66" charset="77"/>
              </a:rPr>
              <a:t>Du brauchst Hilfe?</a:t>
            </a:r>
          </a:p>
        </p:txBody>
      </p:sp>
      <p:pic>
        <p:nvPicPr>
          <p:cNvPr id="3" name="Grafik 2" descr="Ein Bild, das Muster, Text, nähen, Kreuzworträtsel enthält.&#10;&#10;KI-generierte Inhalte können fehlerhaft sein.">
            <a:extLst>
              <a:ext uri="{FF2B5EF4-FFF2-40B4-BE49-F238E27FC236}">
                <a16:creationId xmlns:a16="http://schemas.microsoft.com/office/drawing/2014/main" id="{5238EDF3-EB3F-6BC3-B929-81E436949D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4783" y="1719583"/>
            <a:ext cx="2929424" cy="298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940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Entwurf, Diagramm, Reihe, Zeichnung enthält.&#10;&#10;KI-generierte Inhalte können fehlerhaft sein.">
            <a:extLst>
              <a:ext uri="{FF2B5EF4-FFF2-40B4-BE49-F238E27FC236}">
                <a16:creationId xmlns:a16="http://schemas.microsoft.com/office/drawing/2014/main" id="{405ED9B9-652B-0BAC-3314-952F8827B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5850" y="330760"/>
            <a:ext cx="6057900" cy="6196480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0C48DD2-39F9-DF35-87F8-A0A4305063AC}"/>
              </a:ext>
            </a:extLst>
          </p:cNvPr>
          <p:cNvSpPr/>
          <p:nvPr/>
        </p:nvSpPr>
        <p:spPr>
          <a:xfrm>
            <a:off x="9296400" y="152400"/>
            <a:ext cx="161925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2356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F20BE-FE06-335A-7CFD-4BED20B64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612" y="197700"/>
            <a:ext cx="10515600" cy="1325563"/>
          </a:xfrm>
        </p:spPr>
        <p:txBody>
          <a:bodyPr>
            <a:normAutofit/>
          </a:bodyPr>
          <a:lstStyle/>
          <a:p>
            <a:r>
              <a:rPr lang="de-DE" sz="3200" dirty="0"/>
              <a:t>Die Aggregatzustände im Teilchenmodell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C5CAC7D4-D49F-F539-96E4-F532940C4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114591"/>
              </p:ext>
            </p:extLst>
          </p:nvPr>
        </p:nvGraphicFramePr>
        <p:xfrm>
          <a:off x="838200" y="1690688"/>
          <a:ext cx="10404424" cy="4130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1106">
                  <a:extLst>
                    <a:ext uri="{9D8B030D-6E8A-4147-A177-3AD203B41FA5}">
                      <a16:colId xmlns:a16="http://schemas.microsoft.com/office/drawing/2014/main" val="2815334938"/>
                    </a:ext>
                  </a:extLst>
                </a:gridCol>
                <a:gridCol w="2601106">
                  <a:extLst>
                    <a:ext uri="{9D8B030D-6E8A-4147-A177-3AD203B41FA5}">
                      <a16:colId xmlns:a16="http://schemas.microsoft.com/office/drawing/2014/main" val="1610633753"/>
                    </a:ext>
                  </a:extLst>
                </a:gridCol>
                <a:gridCol w="2601106">
                  <a:extLst>
                    <a:ext uri="{9D8B030D-6E8A-4147-A177-3AD203B41FA5}">
                      <a16:colId xmlns:a16="http://schemas.microsoft.com/office/drawing/2014/main" val="2460731624"/>
                    </a:ext>
                  </a:extLst>
                </a:gridCol>
                <a:gridCol w="2601106">
                  <a:extLst>
                    <a:ext uri="{9D8B030D-6E8A-4147-A177-3AD203B41FA5}">
                      <a16:colId xmlns:a16="http://schemas.microsoft.com/office/drawing/2014/main" val="2968546"/>
                    </a:ext>
                  </a:extLst>
                </a:gridCol>
              </a:tblGrid>
              <a:tr h="662768"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Aggregatzustand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fest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flüssig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gasförmig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660667"/>
                  </a:ext>
                </a:extLst>
              </a:tr>
              <a:tr h="9246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Abstand der Teilchen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4830081"/>
                  </a:ext>
                </a:extLst>
              </a:tr>
              <a:tr h="924656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Bewegung der Teilchen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572493"/>
                  </a:ext>
                </a:extLst>
              </a:tr>
              <a:tr h="1618149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</a:rPr>
                        <a:t>Anziehungskräfte zwischen den Teilchen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226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847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Macintosh PowerPoint</Application>
  <PresentationFormat>Breitbild</PresentationFormat>
  <Paragraphs>24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Chalkduster</vt:lpstr>
      <vt:lpstr>Office</vt:lpstr>
      <vt:lpstr>PowerPoint-Präsentation</vt:lpstr>
      <vt:lpstr>PowerPoint-Präsentation</vt:lpstr>
      <vt:lpstr>Aufgabe</vt:lpstr>
      <vt:lpstr>Aufgabenstellung</vt:lpstr>
      <vt:lpstr>PowerPoint-Präsentation</vt:lpstr>
      <vt:lpstr>Die Aggregatzustände im Teilchenmodell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Hummel</dc:creator>
  <cp:lastModifiedBy>Julia Hummel</cp:lastModifiedBy>
  <cp:revision>9</cp:revision>
  <cp:lastPrinted>2025-11-18T14:34:00Z</cp:lastPrinted>
  <dcterms:created xsi:type="dcterms:W3CDTF">2025-11-17T20:52:32Z</dcterms:created>
  <dcterms:modified xsi:type="dcterms:W3CDTF">2025-11-23T19:13:17Z</dcterms:modified>
</cp:coreProperties>
</file>