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4" r:id="rId7"/>
    <p:sldId id="262" r:id="rId8"/>
    <p:sldId id="264" r:id="rId9"/>
    <p:sldId id="265" r:id="rId10"/>
    <p:sldId id="263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1792" y="1773935"/>
            <a:ext cx="11042227" cy="2374900"/>
          </a:xfrm>
          <a:custGeom>
            <a:avLst/>
            <a:gdLst/>
            <a:ahLst/>
            <a:cxnLst/>
            <a:rect l="l" t="t" r="r" b="b"/>
            <a:pathLst>
              <a:path w="8281670" h="2374900">
                <a:moveTo>
                  <a:pt x="8281416" y="0"/>
                </a:moveTo>
                <a:lnTo>
                  <a:pt x="0" y="0"/>
                </a:lnTo>
                <a:lnTo>
                  <a:pt x="0" y="2374392"/>
                </a:lnTo>
                <a:lnTo>
                  <a:pt x="8281416" y="2374392"/>
                </a:lnTo>
                <a:lnTo>
                  <a:pt x="8281416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5771" y="2281139"/>
            <a:ext cx="83091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36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5"/>
              </a:lnSpc>
            </a:pPr>
            <a:r>
              <a:rPr lang="de-DE" spc="100"/>
              <a:t>©</a:t>
            </a:r>
            <a:r>
              <a:rPr lang="de-DE" spc="-50"/>
              <a:t> Helmke</a:t>
            </a:r>
            <a:r>
              <a:rPr lang="de-DE" spc="-70"/>
              <a:t> </a:t>
            </a:r>
            <a:r>
              <a:rPr lang="de-DE" spc="-30"/>
              <a:t>2016</a:t>
            </a:r>
            <a:endParaRPr lang="de-DE" spc="-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29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5"/>
              </a:lnSpc>
            </a:pPr>
            <a:r>
              <a:rPr lang="de-DE" spc="100"/>
              <a:t>©</a:t>
            </a:r>
            <a:r>
              <a:rPr lang="de-DE" spc="-50"/>
              <a:t> Helmke</a:t>
            </a:r>
            <a:r>
              <a:rPr lang="de-DE" spc="-70"/>
              <a:t> </a:t>
            </a:r>
            <a:r>
              <a:rPr lang="de-DE" spc="-30"/>
              <a:t>2016</a:t>
            </a:r>
            <a:endParaRPr lang="de-DE" spc="-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4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5"/>
              </a:lnSpc>
            </a:pPr>
            <a:r>
              <a:rPr lang="de-DE" spc="100"/>
              <a:t>©</a:t>
            </a:r>
            <a:r>
              <a:rPr lang="de-DE" spc="-50"/>
              <a:t> Helmke</a:t>
            </a:r>
            <a:r>
              <a:rPr lang="de-DE" spc="-70"/>
              <a:t> </a:t>
            </a:r>
            <a:r>
              <a:rPr lang="de-DE" spc="-30"/>
              <a:t>2016</a:t>
            </a:r>
            <a:endParaRPr lang="de-DE" spc="-3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512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55"/>
              </a:lnSpc>
            </a:pPr>
            <a:r>
              <a:rPr lang="de-DE" spc="100"/>
              <a:t>©</a:t>
            </a:r>
            <a:r>
              <a:rPr lang="de-DE" spc="-50"/>
              <a:t> Helmke</a:t>
            </a:r>
            <a:r>
              <a:rPr lang="de-DE" spc="-70"/>
              <a:t> </a:t>
            </a:r>
            <a:r>
              <a:rPr lang="de-DE" spc="-30"/>
              <a:t>2016</a:t>
            </a:r>
            <a:endParaRPr lang="de-DE" spc="-3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39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amazon.de/dp/B00MIJM158?psc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7FE26-9FB3-4F47-8C4A-267E4EFDB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Videografie in der Ausbildung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B9EFC7-8BC1-49C5-88EA-92AEEF177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906" y="5067690"/>
            <a:ext cx="5806257" cy="224358"/>
          </a:xfrm>
        </p:spPr>
        <p:txBody>
          <a:bodyPr>
            <a:normAutofit fontScale="32500" lnSpcReduction="20000"/>
          </a:bodyPr>
          <a:lstStyle/>
          <a:p>
            <a:r>
              <a:rPr lang="de-DE" dirty="0"/>
              <a:t>Impulssitzung</a:t>
            </a:r>
          </a:p>
        </p:txBody>
      </p:sp>
      <p:pic>
        <p:nvPicPr>
          <p:cNvPr id="1026" name="Picture 2" descr="Cartoon cameraman with camera Stockvektoren, lizenzfreie Illustrationen |  Depositphotos">
            <a:extLst>
              <a:ext uri="{FF2B5EF4-FFF2-40B4-BE49-F238E27FC236}">
                <a16:creationId xmlns:a16="http://schemas.microsoft.com/office/drawing/2014/main" id="{5EA75BB6-167F-4E20-9939-AD5BF948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94" y="3858701"/>
            <a:ext cx="4582212" cy="23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3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81200" y="274320"/>
            <a:ext cx="8229600" cy="10668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603885">
              <a:lnSpc>
                <a:spcPts val="3960"/>
              </a:lnSpc>
            </a:pPr>
            <a:r>
              <a:rPr sz="3600" b="1" spc="-285" dirty="0">
                <a:latin typeface="Arial"/>
                <a:cs typeface="Arial"/>
              </a:rPr>
              <a:t>Videos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300" dirty="0">
                <a:latin typeface="Arial"/>
                <a:cs typeface="Arial"/>
              </a:rPr>
              <a:t>als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270" dirty="0">
                <a:latin typeface="Arial"/>
                <a:cs typeface="Arial"/>
              </a:rPr>
              <a:t>Lerngelegenheiten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170" dirty="0">
                <a:latin typeface="Arial"/>
                <a:cs typeface="Arial"/>
              </a:rPr>
              <a:t>für</a:t>
            </a:r>
            <a:r>
              <a:rPr sz="3600" b="1" spc="-160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den</a:t>
            </a:r>
            <a:endParaRPr sz="3600">
              <a:latin typeface="Arial"/>
              <a:cs typeface="Arial"/>
            </a:endParaRPr>
          </a:p>
          <a:p>
            <a:pPr marL="603885"/>
            <a:r>
              <a:rPr sz="3600" b="1" spc="-260" dirty="0">
                <a:latin typeface="Arial"/>
                <a:cs typeface="Arial"/>
              </a:rPr>
              <a:t>Erwerb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250" dirty="0">
                <a:latin typeface="Arial"/>
                <a:cs typeface="Arial"/>
              </a:rPr>
              <a:t>professioneller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spc="-300" dirty="0">
                <a:latin typeface="Arial"/>
                <a:cs typeface="Arial"/>
              </a:rPr>
              <a:t>Kompetenzen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245" y="1510271"/>
            <a:ext cx="6613525" cy="285559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6870" indent="-344170">
              <a:spcBef>
                <a:spcPts val="875"/>
              </a:spcBef>
              <a:buChar char="•"/>
              <a:tabLst>
                <a:tab pos="356870" algn="l"/>
              </a:tabLst>
            </a:pPr>
            <a:r>
              <a:rPr sz="3200" spc="-165" dirty="0">
                <a:latin typeface="Arial"/>
                <a:cs typeface="Arial"/>
              </a:rPr>
              <a:t>Beobachtung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Bewertung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trennen</a:t>
            </a:r>
            <a:endParaRPr sz="3200">
              <a:latin typeface="Arial"/>
              <a:cs typeface="Arial"/>
            </a:endParaRPr>
          </a:p>
          <a:p>
            <a:pPr marL="356870" indent="-344170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25" dirty="0">
                <a:latin typeface="Arial"/>
                <a:cs typeface="Arial"/>
              </a:rPr>
              <a:t>Datengestützt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argumentieren</a:t>
            </a:r>
            <a:endParaRPr sz="3200">
              <a:latin typeface="Arial"/>
              <a:cs typeface="Arial"/>
            </a:endParaRPr>
          </a:p>
          <a:p>
            <a:pPr marL="356870" indent="-344170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254" dirty="0">
                <a:latin typeface="Arial"/>
                <a:cs typeface="Arial"/>
              </a:rPr>
              <a:t>Dissens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60" dirty="0">
                <a:latin typeface="Arial"/>
                <a:cs typeface="Arial"/>
              </a:rPr>
              <a:t>Konsens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analysieren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70" dirty="0">
                <a:latin typeface="Arial"/>
                <a:cs typeface="Arial"/>
              </a:rPr>
              <a:t>eigene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Urteilsvoreingenommenheiten </a:t>
            </a:r>
            <a:r>
              <a:rPr sz="3200" spc="-150" dirty="0">
                <a:latin typeface="Arial"/>
                <a:cs typeface="Arial"/>
              </a:rPr>
              <a:t>erkennen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(z.B.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Milde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versus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Strenge)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646" y="222637"/>
            <a:ext cx="9144000" cy="19639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845" y="812369"/>
            <a:ext cx="855560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de-DE" sz="4000" b="1" spc="-480" dirty="0">
                <a:latin typeface="Arial"/>
                <a:cs typeface="Arial"/>
              </a:rPr>
              <a:t>Feedback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pic>
        <p:nvPicPr>
          <p:cNvPr id="2050" name="Picture 2" descr="Feedback geben ist Führen – Berliner Meisterredner">
            <a:extLst>
              <a:ext uri="{FF2B5EF4-FFF2-40B4-BE49-F238E27FC236}">
                <a16:creationId xmlns:a16="http://schemas.microsoft.com/office/drawing/2014/main" id="{B980409E-53C2-4815-918A-DF0B1FEA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46" y="2645756"/>
            <a:ext cx="9144000" cy="31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524" y="1628776"/>
            <a:ext cx="8353425" cy="455295"/>
            <a:chOff x="251523" y="1628775"/>
            <a:chExt cx="8353425" cy="455295"/>
          </a:xfrm>
        </p:grpSpPr>
        <p:sp>
          <p:nvSpPr>
            <p:cNvPr id="3" name="object 3"/>
            <p:cNvSpPr/>
            <p:nvPr/>
          </p:nvSpPr>
          <p:spPr>
            <a:xfrm>
              <a:off x="251523" y="1628774"/>
              <a:ext cx="8353425" cy="455295"/>
            </a:xfrm>
            <a:custGeom>
              <a:avLst/>
              <a:gdLst/>
              <a:ahLst/>
              <a:cxnLst/>
              <a:rect l="l" t="t" r="r" b="b"/>
              <a:pathLst>
                <a:path w="8353425" h="455294">
                  <a:moveTo>
                    <a:pt x="3907028" y="0"/>
                  </a:moveTo>
                  <a:lnTo>
                    <a:pt x="0" y="0"/>
                  </a:lnTo>
                  <a:lnTo>
                    <a:pt x="0" y="454787"/>
                  </a:lnTo>
                  <a:lnTo>
                    <a:pt x="3907028" y="454787"/>
                  </a:lnTo>
                  <a:lnTo>
                    <a:pt x="3907028" y="0"/>
                  </a:lnTo>
                  <a:close/>
                </a:path>
                <a:path w="8353425" h="455294">
                  <a:moveTo>
                    <a:pt x="8352980" y="0"/>
                  </a:moveTo>
                  <a:lnTo>
                    <a:pt x="3907091" y="0"/>
                  </a:lnTo>
                  <a:lnTo>
                    <a:pt x="3907091" y="454787"/>
                  </a:lnTo>
                  <a:lnTo>
                    <a:pt x="8352980" y="454787"/>
                  </a:lnTo>
                  <a:lnTo>
                    <a:pt x="8352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63" y="1653158"/>
              <a:ext cx="5193665" cy="375285"/>
            </a:xfrm>
            <a:custGeom>
              <a:avLst/>
              <a:gdLst/>
              <a:ahLst/>
              <a:cxnLst/>
              <a:rect l="l" t="t" r="r" b="b"/>
              <a:pathLst>
                <a:path w="5193665" h="375285">
                  <a:moveTo>
                    <a:pt x="579120" y="0"/>
                  </a:moveTo>
                  <a:lnTo>
                    <a:pt x="0" y="0"/>
                  </a:lnTo>
                  <a:lnTo>
                    <a:pt x="0" y="374904"/>
                  </a:lnTo>
                  <a:lnTo>
                    <a:pt x="579120" y="374904"/>
                  </a:lnTo>
                  <a:lnTo>
                    <a:pt x="579120" y="0"/>
                  </a:lnTo>
                  <a:close/>
                </a:path>
                <a:path w="5193665" h="375285">
                  <a:moveTo>
                    <a:pt x="5193335" y="0"/>
                  </a:moveTo>
                  <a:lnTo>
                    <a:pt x="3907091" y="0"/>
                  </a:lnTo>
                  <a:lnTo>
                    <a:pt x="3907091" y="374904"/>
                  </a:lnTo>
                  <a:lnTo>
                    <a:pt x="5193335" y="374904"/>
                  </a:lnTo>
                  <a:lnTo>
                    <a:pt x="519333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69174" y="1622426"/>
          <a:ext cx="8353424" cy="4792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eher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eher</a:t>
                      </a:r>
                      <a:r>
                        <a:rPr sz="24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nicht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beschreibend,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beobachtend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spc="-60" dirty="0">
                          <a:latin typeface="Arial"/>
                          <a:cs typeface="Arial"/>
                        </a:rPr>
                        <a:t>bewertend,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beurteilend,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interpretierend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konkret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allgemein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Positivem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nur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Defiziten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orientiert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erbeten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aufgezwungen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einladend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zurechtweisend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verhaltensbezogen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charakterbezogen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unmittelbar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90" dirty="0">
                          <a:latin typeface="Arial"/>
                          <a:cs typeface="Arial"/>
                        </a:rPr>
                        <a:t>verzögert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rekonstruierend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klar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präzise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25" dirty="0">
                          <a:latin typeface="Arial"/>
                          <a:cs typeface="Arial"/>
                        </a:rPr>
                        <a:t>schwammig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vage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forschender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Einstellung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mit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evaluativer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Einstellung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6985" y="262128"/>
            <a:ext cx="8711565" cy="107632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0"/>
              </a:lnSpc>
            </a:pPr>
            <a:r>
              <a:rPr sz="3600" b="1" spc="-330" dirty="0">
                <a:latin typeface="Arial"/>
                <a:cs typeface="Arial"/>
              </a:rPr>
              <a:t>Regeln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-355" dirty="0">
                <a:latin typeface="Arial"/>
                <a:cs typeface="Arial"/>
              </a:rPr>
              <a:t>des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335" dirty="0">
                <a:latin typeface="Arial"/>
                <a:cs typeface="Arial"/>
              </a:rPr>
              <a:t>Gebens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spc="-285" dirty="0">
                <a:latin typeface="Arial"/>
                <a:cs typeface="Arial"/>
              </a:rPr>
              <a:t>und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300" dirty="0">
                <a:latin typeface="Arial"/>
                <a:cs typeface="Arial"/>
              </a:rPr>
              <a:t>Nehmens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spc="-300" dirty="0">
                <a:latin typeface="Arial"/>
                <a:cs typeface="Arial"/>
              </a:rPr>
              <a:t>von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325" dirty="0">
                <a:latin typeface="Arial"/>
                <a:cs typeface="Arial"/>
              </a:rPr>
              <a:t>Feedback</a:t>
            </a:r>
            <a:r>
              <a:rPr sz="3600" b="1" spc="-215" dirty="0">
                <a:latin typeface="Arial"/>
                <a:cs typeface="Arial"/>
              </a:rPr>
              <a:t> </a:t>
            </a:r>
            <a:r>
              <a:rPr sz="3600" b="1" spc="-100" dirty="0">
                <a:latin typeface="Arial"/>
                <a:cs typeface="Arial"/>
              </a:rPr>
              <a:t>beachten!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774" y="432245"/>
            <a:ext cx="10364451" cy="11208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067435" marR="5080" indent="-1055370">
              <a:lnSpc>
                <a:spcPct val="100000"/>
              </a:lnSpc>
              <a:spcBef>
                <a:spcPts val="100"/>
              </a:spcBef>
            </a:pPr>
            <a:r>
              <a:rPr sz="3600" spc="-245" dirty="0"/>
              <a:t>Potenzial</a:t>
            </a:r>
            <a:r>
              <a:rPr sz="3600" spc="-204" dirty="0"/>
              <a:t> </a:t>
            </a:r>
            <a:r>
              <a:rPr sz="3600" spc="-345" dirty="0"/>
              <a:t>des</a:t>
            </a:r>
            <a:r>
              <a:rPr sz="3600" spc="-150" dirty="0"/>
              <a:t> </a:t>
            </a:r>
            <a:r>
              <a:rPr sz="3600" spc="-215" dirty="0"/>
              <a:t>videobasierten </a:t>
            </a:r>
            <a:r>
              <a:rPr sz="3600" spc="-275" dirty="0"/>
              <a:t>Kollegialfeedback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8845" y="1782572"/>
            <a:ext cx="7394575" cy="3147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60" dirty="0">
                <a:latin typeface="Arial"/>
                <a:cs typeface="Arial"/>
              </a:rPr>
              <a:t>Chance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für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Erprobung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neuer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Methoden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im </a:t>
            </a:r>
            <a:r>
              <a:rPr sz="3200" spc="-105" dirty="0">
                <a:latin typeface="Arial"/>
                <a:cs typeface="Arial"/>
              </a:rPr>
              <a:t>bewertungsfreien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Raum</a:t>
            </a:r>
            <a:endParaRPr sz="3200">
              <a:latin typeface="Arial"/>
              <a:cs typeface="Arial"/>
            </a:endParaRPr>
          </a:p>
          <a:p>
            <a:pPr marL="356870" marR="13081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95" dirty="0">
                <a:latin typeface="Arial"/>
                <a:cs typeface="Arial"/>
              </a:rPr>
              <a:t>Bewusstmachung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eingefahrener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Routinen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unbewusster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Marotten</a:t>
            </a:r>
            <a:endParaRPr sz="3200">
              <a:latin typeface="Arial"/>
              <a:cs typeface="Arial"/>
            </a:endParaRPr>
          </a:p>
          <a:p>
            <a:pPr marL="356870" marR="107314" indent="-344805">
              <a:spcBef>
                <a:spcPts val="775"/>
              </a:spcBef>
              <a:buChar char="•"/>
              <a:tabLst>
                <a:tab pos="356870" algn="l"/>
              </a:tabLst>
            </a:pPr>
            <a:r>
              <a:rPr sz="3200" spc="-130" dirty="0">
                <a:latin typeface="Arial"/>
                <a:cs typeface="Arial"/>
              </a:rPr>
              <a:t>Öffnung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subjektiver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Theorien,</a:t>
            </a:r>
            <a:r>
              <a:rPr sz="3200" spc="-55" dirty="0">
                <a:latin typeface="Arial"/>
                <a:cs typeface="Arial"/>
              </a:rPr>
              <a:t> Erkennen </a:t>
            </a:r>
            <a:r>
              <a:rPr sz="3200" spc="-140" dirty="0">
                <a:latin typeface="Arial"/>
                <a:cs typeface="Arial"/>
              </a:rPr>
              <a:t>von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Urteilstendenzen</a:t>
            </a:r>
            <a:r>
              <a:rPr sz="3200" spc="-114" dirty="0">
                <a:latin typeface="Arial"/>
                <a:cs typeface="Arial"/>
              </a:rPr>
              <a:t> und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blinden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Flecken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81200" y="274320"/>
            <a:ext cx="8229600" cy="10668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60"/>
              </a:lnSpc>
            </a:pPr>
            <a:r>
              <a:rPr sz="3600" b="1" spc="-270" dirty="0">
                <a:latin typeface="Arial"/>
                <a:cs typeface="Arial"/>
              </a:rPr>
              <a:t>Verbesserte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270" dirty="0">
                <a:latin typeface="Arial"/>
                <a:cs typeface="Arial"/>
              </a:rPr>
              <a:t>Handlungsfähigkeit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spc="-330" dirty="0">
                <a:latin typeface="Arial"/>
                <a:cs typeface="Arial"/>
              </a:rPr>
              <a:t>durch</a:t>
            </a:r>
            <a:endParaRPr sz="3600">
              <a:latin typeface="Arial"/>
              <a:cs typeface="Arial"/>
            </a:endParaRPr>
          </a:p>
          <a:p>
            <a:pPr marL="2540" algn="ctr"/>
            <a:r>
              <a:rPr sz="3600" b="1" spc="-305" dirty="0">
                <a:latin typeface="Arial"/>
                <a:cs typeface="Arial"/>
              </a:rPr>
              <a:t>Erkennen</a:t>
            </a:r>
            <a:r>
              <a:rPr sz="3600" b="1" spc="-204" dirty="0">
                <a:latin typeface="Arial"/>
                <a:cs typeface="Arial"/>
              </a:rPr>
              <a:t> </a:t>
            </a:r>
            <a:r>
              <a:rPr sz="3600" b="1" spc="-195" dirty="0">
                <a:latin typeface="Arial"/>
                <a:cs typeface="Arial"/>
              </a:rPr>
              <a:t>blinder </a:t>
            </a:r>
            <a:r>
              <a:rPr sz="3600" b="1" spc="-330" dirty="0">
                <a:latin typeface="Arial"/>
                <a:cs typeface="Arial"/>
              </a:rPr>
              <a:t>Flecken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4850" y="2198498"/>
          <a:ext cx="7416800" cy="431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0" dirty="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35" dirty="0">
                          <a:latin typeface="Arial"/>
                          <a:cs typeface="Arial"/>
                        </a:rPr>
                        <a:t>öffentlich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794385" marR="789305" indent="-254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mir</a:t>
                      </a:r>
                      <a:r>
                        <a:rPr sz="2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bekannt,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anderen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bekannt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20" dirty="0">
                          <a:latin typeface="Arial"/>
                          <a:cs typeface="Arial"/>
                        </a:rPr>
                        <a:t>C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0490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135" dirty="0">
                          <a:latin typeface="Arial"/>
                          <a:cs typeface="Arial"/>
                        </a:rPr>
                        <a:t>blinder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Fleck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795655" marR="713740" indent="-7366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mir</a:t>
                      </a:r>
                      <a:r>
                        <a:rPr sz="2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nicht</a:t>
                      </a:r>
                      <a:r>
                        <a:rPr sz="2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bekannt,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anderen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355" dirty="0"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spc="-25" dirty="0">
                          <a:latin typeface="Arial"/>
                          <a:cs typeface="Arial"/>
                        </a:rPr>
                        <a:t>geheim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mir</a:t>
                      </a:r>
                      <a:r>
                        <a:rPr sz="2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bekannt,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anderen</a:t>
                      </a:r>
                      <a:r>
                        <a:rPr sz="2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nicht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315" dirty="0">
                          <a:latin typeface="Arial"/>
                          <a:cs typeface="Arial"/>
                        </a:rPr>
                        <a:t>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unbekannt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mir</a:t>
                      </a:r>
                      <a:r>
                        <a:rPr sz="2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nicht</a:t>
                      </a:r>
                      <a:r>
                        <a:rPr sz="2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bekannt,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anderen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nicht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bekannt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" y="2875271"/>
            <a:ext cx="11521440" cy="11208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7200" spc="-525" dirty="0"/>
              <a:t>Hürden</a:t>
            </a:r>
            <a:r>
              <a:rPr sz="7200" spc="-355" dirty="0"/>
              <a:t> </a:t>
            </a:r>
            <a:r>
              <a:rPr sz="7200" spc="-600" dirty="0"/>
              <a:t>und </a:t>
            </a:r>
            <a:r>
              <a:rPr sz="7200" spc="-570" dirty="0"/>
              <a:t>Hindernisse</a:t>
            </a:r>
            <a:endParaRPr sz="7200" dirty="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pic>
        <p:nvPicPr>
          <p:cNvPr id="2050" name="Picture 2" descr="Hürden Stock Illustrationen, Vektoren, &amp; Kliparts - 1,930 ...">
            <a:extLst>
              <a:ext uri="{FF2B5EF4-FFF2-40B4-BE49-F238E27FC236}">
                <a16:creationId xmlns:a16="http://schemas.microsoft.com/office/drawing/2014/main" id="{81933E0C-463D-41BF-B822-5E1055BC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25" y="532737"/>
            <a:ext cx="9446150" cy="20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42981"/>
            <a:ext cx="8229600" cy="63991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8509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</a:pPr>
            <a:r>
              <a:rPr sz="3600" spc="-280" dirty="0"/>
              <a:t>Datenschutz</a:t>
            </a:r>
            <a:r>
              <a:rPr sz="3600" spc="-204" dirty="0"/>
              <a:t> </a:t>
            </a:r>
            <a:r>
              <a:rPr sz="3600" spc="-285" dirty="0"/>
              <a:t>und</a:t>
            </a:r>
            <a:r>
              <a:rPr sz="3600" spc="-175" dirty="0"/>
              <a:t> </a:t>
            </a:r>
            <a:r>
              <a:rPr sz="3600" spc="-325" dirty="0"/>
              <a:t>Genehmigung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60244" y="1422273"/>
            <a:ext cx="7811770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3185" indent="-344805"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80" dirty="0">
                <a:latin typeface="Arial"/>
                <a:cs typeface="Arial"/>
              </a:rPr>
              <a:t>Die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schriftliche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Einverständniserklärung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der </a:t>
            </a:r>
            <a:r>
              <a:rPr sz="3200" spc="-120" dirty="0">
                <a:latin typeface="Arial"/>
                <a:cs typeface="Arial"/>
              </a:rPr>
              <a:t>Eltern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die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Zustimmung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der</a:t>
            </a:r>
            <a:r>
              <a:rPr sz="3200" spc="-130" dirty="0">
                <a:latin typeface="Arial"/>
                <a:cs typeface="Arial"/>
              </a:rPr>
              <a:t> Schülerinnen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Schüler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ist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unabdingbar.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spcBef>
                <a:spcPts val="775"/>
              </a:spcBef>
              <a:buChar char="•"/>
              <a:tabLst>
                <a:tab pos="356870" algn="l"/>
              </a:tabLst>
            </a:pPr>
            <a:r>
              <a:rPr sz="3200" spc="-145" dirty="0">
                <a:latin typeface="Arial"/>
                <a:cs typeface="Arial"/>
              </a:rPr>
              <a:t>Gut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begründet,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werden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Maßnahmen,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die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der </a:t>
            </a:r>
            <a:r>
              <a:rPr sz="3200" spc="-95" dirty="0">
                <a:latin typeface="Arial"/>
                <a:cs typeface="Arial"/>
              </a:rPr>
              <a:t>Unterrichtsentwicklung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00" dirty="0">
                <a:latin typeface="Arial"/>
                <a:cs typeface="Arial"/>
              </a:rPr>
              <a:t> der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Förderung </a:t>
            </a:r>
            <a:r>
              <a:rPr sz="3200" spc="-235" dirty="0">
                <a:latin typeface="Arial"/>
                <a:cs typeface="Arial"/>
              </a:rPr>
              <a:t>des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Lernens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dienen,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von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Eltern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geschätzt!</a:t>
            </a:r>
            <a:endParaRPr sz="3200">
              <a:latin typeface="Arial"/>
              <a:cs typeface="Arial"/>
            </a:endParaRPr>
          </a:p>
          <a:p>
            <a:pPr marL="356870" marR="111125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45" dirty="0">
                <a:latin typeface="Arial"/>
                <a:cs typeface="Arial"/>
              </a:rPr>
              <a:t>Schwierigkeiten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gibt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es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eher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bei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der </a:t>
            </a:r>
            <a:r>
              <a:rPr sz="3200" spc="-180" dirty="0">
                <a:latin typeface="Arial"/>
                <a:cs typeface="Arial"/>
              </a:rPr>
              <a:t>Genehmigung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durch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die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Schulaufsicht.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600" y="2853989"/>
            <a:ext cx="2732098" cy="34589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22" y="2538977"/>
            <a:ext cx="2971520" cy="3971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92009" y="1571956"/>
            <a:ext cx="1631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spcBef>
                <a:spcPts val="100"/>
              </a:spcBef>
            </a:pPr>
            <a:r>
              <a:rPr sz="2400" spc="-100" dirty="0">
                <a:latin typeface="Arial"/>
                <a:cs typeface="Arial"/>
              </a:rPr>
              <a:t>Stativ</a:t>
            </a:r>
            <a:r>
              <a:rPr sz="2400" u="sng" spc="-130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spc="-25" dirty="0">
                <a:latin typeface="Arial"/>
                <a:cs typeface="Arial"/>
              </a:rPr>
              <a:t>für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400" spc="-20" dirty="0">
                <a:latin typeface="Arial"/>
                <a:cs typeface="Arial"/>
              </a:rPr>
              <a:t>Mobiltelefon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4194" y="1571956"/>
            <a:ext cx="2409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Weitwinkelobjektiv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für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Mobiltelefon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8904" y="356615"/>
            <a:ext cx="8229600" cy="850900"/>
          </a:xfrm>
          <a:custGeom>
            <a:avLst/>
            <a:gdLst/>
            <a:ahLst/>
            <a:cxnLst/>
            <a:rect l="l" t="t" r="r" b="b"/>
            <a:pathLst>
              <a:path w="8229600" h="850900">
                <a:moveTo>
                  <a:pt x="8229600" y="0"/>
                </a:moveTo>
                <a:lnTo>
                  <a:pt x="0" y="0"/>
                </a:lnTo>
                <a:lnTo>
                  <a:pt x="0" y="850391"/>
                </a:lnTo>
                <a:lnTo>
                  <a:pt x="8229600" y="850391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2103" y="150022"/>
            <a:ext cx="10364451" cy="1133309"/>
          </a:xfrm>
          <a:prstGeom prst="rect">
            <a:avLst/>
          </a:prstGeom>
        </p:spPr>
        <p:txBody>
          <a:bodyPr vert="horz" wrap="square" lIns="0" tIns="146989" rIns="0" bIns="0" rtlCol="0" anchor="ctr">
            <a:spAutoFit/>
          </a:bodyPr>
          <a:lstStyle/>
          <a:p>
            <a:pPr marR="5080" indent="-18415">
              <a:lnSpc>
                <a:spcPct val="100000"/>
              </a:lnSpc>
              <a:spcBef>
                <a:spcPts val="90"/>
              </a:spcBef>
            </a:pPr>
            <a:r>
              <a:rPr spc="-140" dirty="0"/>
              <a:t>Minimaler</a:t>
            </a:r>
            <a:r>
              <a:rPr spc="-130" dirty="0"/>
              <a:t> </a:t>
            </a:r>
            <a:r>
              <a:rPr spc="-260" dirty="0"/>
              <a:t>technischer</a:t>
            </a:r>
            <a:r>
              <a:rPr spc="-100" dirty="0"/>
              <a:t> </a:t>
            </a:r>
            <a:r>
              <a:rPr spc="-114" dirty="0"/>
              <a:t>Aufwand: </a:t>
            </a:r>
            <a:r>
              <a:rPr spc="-250" dirty="0"/>
              <a:t>Smartphone</a:t>
            </a:r>
            <a:r>
              <a:rPr spc="-90" dirty="0"/>
              <a:t> </a:t>
            </a:r>
            <a:r>
              <a:rPr spc="-290" dirty="0"/>
              <a:t>plus</a:t>
            </a:r>
            <a:r>
              <a:rPr spc="-120" dirty="0"/>
              <a:t> </a:t>
            </a:r>
            <a:r>
              <a:rPr spc="-254" dirty="0"/>
              <a:t>Zubehör</a:t>
            </a:r>
            <a:r>
              <a:rPr spc="-85" dirty="0"/>
              <a:t> </a:t>
            </a:r>
            <a:r>
              <a:rPr sz="2800" b="0" spc="-185" dirty="0"/>
              <a:t>(&lt;</a:t>
            </a:r>
            <a:r>
              <a:rPr sz="2800" b="0" spc="-85" dirty="0"/>
              <a:t> </a:t>
            </a:r>
            <a:r>
              <a:rPr sz="2800" b="0" spc="-155" dirty="0"/>
              <a:t>20</a:t>
            </a:r>
            <a:r>
              <a:rPr sz="2800" b="0" spc="-105" dirty="0"/>
              <a:t> </a:t>
            </a:r>
            <a:r>
              <a:rPr sz="2800" b="0" spc="-25" dirty="0"/>
              <a:t>€)</a:t>
            </a:r>
            <a:endParaRPr sz="28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19689-AE9A-4519-B74F-6C086867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„ein </a:t>
            </a:r>
            <a:r>
              <a:rPr lang="de-DE" dirty="0" err="1"/>
              <a:t>BeschreibungsVersuch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5D2E96-592E-4FFD-B7A3-E16383499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„Der Einsatz von Videos ist ein Merkmal moderner </a:t>
            </a:r>
            <a:r>
              <a:rPr lang="de-DE" b="1" dirty="0"/>
              <a:t>Lehrerbildung</a:t>
            </a:r>
            <a:r>
              <a:rPr lang="de-DE" dirty="0"/>
              <a:t>. Videos ermöglichen es, Unterricht aus verschiedenen Disziplinen und Phasen der </a:t>
            </a:r>
            <a:r>
              <a:rPr lang="de-DE" b="1" dirty="0"/>
              <a:t>Lehrerausbildung</a:t>
            </a:r>
            <a:r>
              <a:rPr lang="de-DE" dirty="0"/>
              <a:t> zu betrachten und so eine </a:t>
            </a:r>
            <a:r>
              <a:rPr lang="de-DE" b="1" dirty="0"/>
              <a:t>Brücke </a:t>
            </a:r>
            <a:r>
              <a:rPr lang="de-DE" dirty="0"/>
              <a:t>zwischen </a:t>
            </a:r>
            <a:r>
              <a:rPr lang="de-DE" b="1" dirty="0"/>
              <a:t>Unterrichtstheorie und Unterrichtspraxis zu schlagen.“</a:t>
            </a:r>
          </a:p>
          <a:p>
            <a:r>
              <a:rPr lang="de-DE" dirty="0"/>
              <a:t>Unterrichtsplanung und -durchführung kriteriengeleitet reflektieren, auswerten und daraus Konsequenzen für die Weiterarbeit ziehen </a:t>
            </a:r>
            <a:r>
              <a:rPr lang="de-DE" b="1" dirty="0"/>
              <a:t>(RRSQ 2.2.1, A7; 4.2.1, A11) Perspektive Reflexivität </a:t>
            </a:r>
          </a:p>
        </p:txBody>
      </p:sp>
    </p:spTree>
    <p:extLst>
      <p:ext uri="{BB962C8B-B14F-4D97-AF65-F5344CB8AC3E}">
        <p14:creationId xmlns:p14="http://schemas.microsoft.com/office/powerpoint/2010/main" val="360689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223FB-31DB-4A2D-830D-E7B34E34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"Mach ihn! Mach ihn! Er macht ihn! Mario </a:t>
            </a:r>
            <a:r>
              <a:rPr lang="de-DE" b="1" dirty="0" err="1"/>
              <a:t>Götzeeeeeeee</a:t>
            </a:r>
            <a:r>
              <a:rPr lang="de-DE" b="1" dirty="0"/>
              <a:t>!"</a:t>
            </a:r>
            <a:br>
              <a:rPr lang="de-DE" dirty="0"/>
            </a:br>
            <a:r>
              <a:rPr lang="de-DE" sz="1600" b="1" dirty="0"/>
              <a:t>(</a:t>
            </a:r>
            <a:r>
              <a:rPr lang="de-DE" sz="1600" b="1"/>
              <a:t>VOR 11 </a:t>
            </a:r>
            <a:r>
              <a:rPr lang="de-DE" sz="1600" b="1" dirty="0"/>
              <a:t>JAHREN irgendwo in Brasilien)</a:t>
            </a:r>
          </a:p>
        </p:txBody>
      </p:sp>
      <p:pic>
        <p:nvPicPr>
          <p:cNvPr id="2050" name="Picture 2" descr="https://s.bundesliga.com/assets/img/600000/592263_imgw968.jpg">
            <a:extLst>
              <a:ext uri="{FF2B5EF4-FFF2-40B4-BE49-F238E27FC236}">
                <a16:creationId xmlns:a16="http://schemas.microsoft.com/office/drawing/2014/main" id="{CAF40D39-D5F6-498D-9DD3-D42DFF2BB16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76" y="2366963"/>
            <a:ext cx="8116478" cy="41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79951" y="1953800"/>
            <a:ext cx="8309187" cy="1245213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 marR="5080" indent="487680">
              <a:lnSpc>
                <a:spcPct val="100000"/>
              </a:lnSpc>
              <a:spcBef>
                <a:spcPts val="110"/>
              </a:spcBef>
            </a:pPr>
            <a:r>
              <a:rPr sz="4000" spc="-315" dirty="0"/>
              <a:t>Einführung</a:t>
            </a:r>
            <a:r>
              <a:rPr sz="4000" spc="-245" dirty="0"/>
              <a:t> </a:t>
            </a:r>
            <a:r>
              <a:rPr sz="4000" spc="-220" dirty="0"/>
              <a:t>in</a:t>
            </a:r>
            <a:r>
              <a:rPr sz="4000" spc="-210" dirty="0"/>
              <a:t> </a:t>
            </a:r>
            <a:r>
              <a:rPr sz="4000" spc="-395" dirty="0"/>
              <a:t>das</a:t>
            </a:r>
            <a:r>
              <a:rPr sz="4000" spc="-210" dirty="0"/>
              <a:t> </a:t>
            </a:r>
            <a:r>
              <a:rPr sz="4000" spc="-325" dirty="0"/>
              <a:t>Thema </a:t>
            </a:r>
            <a:r>
              <a:rPr sz="4000" spc="-250" dirty="0"/>
              <a:t>"Videografie</a:t>
            </a:r>
            <a:r>
              <a:rPr sz="4000" spc="-200" dirty="0"/>
              <a:t> </a:t>
            </a:r>
            <a:r>
              <a:rPr sz="4000" spc="-395" dirty="0"/>
              <a:t>des</a:t>
            </a:r>
            <a:r>
              <a:rPr sz="4000" spc="-190" dirty="0"/>
              <a:t> </a:t>
            </a:r>
            <a:r>
              <a:rPr sz="4000" spc="-225" dirty="0"/>
              <a:t>Unterrichts"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9823" y="3473908"/>
            <a:ext cx="44494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spc="-204" dirty="0">
                <a:latin typeface="Arial"/>
                <a:cs typeface="Arial"/>
              </a:rPr>
              <a:t>Andreas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Tuyet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Helmke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96747"/>
            <a:ext cx="8229600" cy="748923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93040" rIns="0" bIns="0" rtlCol="0" anchor="ctr">
            <a:spAutoFit/>
          </a:bodyPr>
          <a:lstStyle/>
          <a:p>
            <a:pPr marL="3175">
              <a:lnSpc>
                <a:spcPct val="100000"/>
              </a:lnSpc>
              <a:spcBef>
                <a:spcPts val="1520"/>
              </a:spcBef>
            </a:pPr>
            <a:r>
              <a:rPr lang="de-DE" sz="3600" spc="-275" dirty="0"/>
              <a:t>Themen für Heute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060244" y="1810445"/>
            <a:ext cx="7995284" cy="190116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6870" indent="-344170">
              <a:spcBef>
                <a:spcPts val="965"/>
              </a:spcBef>
              <a:buFont typeface="Arial"/>
              <a:buChar char="•"/>
              <a:tabLst>
                <a:tab pos="356870" algn="l"/>
              </a:tabLst>
            </a:pPr>
            <a:r>
              <a:rPr sz="3600" b="1" spc="-290" dirty="0">
                <a:latin typeface="Arial"/>
                <a:cs typeface="Arial"/>
              </a:rPr>
              <a:t>Szenarien</a:t>
            </a:r>
            <a:r>
              <a:rPr sz="3600" b="1" spc="-215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der</a:t>
            </a:r>
            <a:r>
              <a:rPr sz="3600" b="1" spc="-204" dirty="0">
                <a:latin typeface="Arial"/>
                <a:cs typeface="Arial"/>
              </a:rPr>
              <a:t> </a:t>
            </a:r>
            <a:r>
              <a:rPr sz="3600" b="1" spc="-280" dirty="0">
                <a:latin typeface="Arial"/>
                <a:cs typeface="Arial"/>
              </a:rPr>
              <a:t>Nutzung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305" dirty="0">
                <a:latin typeface="Arial"/>
                <a:cs typeface="Arial"/>
              </a:rPr>
              <a:t>von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295" dirty="0">
                <a:latin typeface="Arial"/>
                <a:cs typeface="Arial"/>
              </a:rPr>
              <a:t>Videos</a:t>
            </a:r>
            <a:endParaRPr sz="3600" dirty="0">
              <a:latin typeface="Arial"/>
              <a:cs typeface="Arial"/>
            </a:endParaRPr>
          </a:p>
          <a:p>
            <a:pPr marL="356870" marR="5080" indent="-344805">
              <a:spcBef>
                <a:spcPts val="870"/>
              </a:spcBef>
              <a:buFont typeface="Arial"/>
              <a:buChar char="•"/>
              <a:tabLst>
                <a:tab pos="356870" algn="l"/>
              </a:tabLst>
            </a:pPr>
            <a:r>
              <a:rPr sz="3600" b="1" spc="-260" dirty="0">
                <a:latin typeface="Arial"/>
                <a:cs typeface="Arial"/>
              </a:rPr>
              <a:t>Hürden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spc="-285" dirty="0">
                <a:latin typeface="Arial"/>
                <a:cs typeface="Arial"/>
              </a:rPr>
              <a:t>und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285" dirty="0">
                <a:latin typeface="Arial"/>
                <a:cs typeface="Arial"/>
              </a:rPr>
              <a:t>Hindernisse</a:t>
            </a:r>
            <a:r>
              <a:rPr sz="3600" b="1" spc="-225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der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spc="-195" dirty="0">
                <a:latin typeface="Arial"/>
                <a:cs typeface="Arial"/>
              </a:rPr>
              <a:t>Videografie </a:t>
            </a:r>
            <a:r>
              <a:rPr sz="3600" b="1" spc="-200" dirty="0">
                <a:latin typeface="Arial"/>
                <a:cs typeface="Arial"/>
              </a:rPr>
              <a:t>in</a:t>
            </a:r>
            <a:r>
              <a:rPr sz="3600" b="1" spc="-160" dirty="0">
                <a:latin typeface="Arial"/>
                <a:cs typeface="Arial"/>
              </a:rPr>
              <a:t> </a:t>
            </a:r>
            <a:r>
              <a:rPr sz="3600" b="1" spc="-210" dirty="0">
                <a:latin typeface="Arial"/>
                <a:cs typeface="Arial"/>
              </a:rPr>
              <a:t>der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345" dirty="0">
                <a:latin typeface="Arial"/>
                <a:cs typeface="Arial"/>
              </a:rPr>
              <a:t>Schulpraxis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1026" name="Picture 2" descr="Videokamera-Symbol im Comic-Stil. Film abspielen Vektor Cartoon  Illustration Piktogramm. Video-Streaming-Business-Konzept-Splash-Effekt.  16144090 Vektor Kunst bei Vecteezy">
            <a:extLst>
              <a:ext uri="{FF2B5EF4-FFF2-40B4-BE49-F238E27FC236}">
                <a16:creationId xmlns:a16="http://schemas.microsoft.com/office/drawing/2014/main" id="{A679DCAF-9367-42C8-BFD3-471B9BCB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11" y="3633746"/>
            <a:ext cx="3998843" cy="21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223FB-31DB-4A2D-830D-E7B34E34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„Wir machen Kunst"</a:t>
            </a:r>
            <a:br>
              <a:rPr lang="de-DE" dirty="0"/>
            </a:br>
            <a:r>
              <a:rPr lang="de-DE" sz="1600" b="1" dirty="0"/>
              <a:t>(VOR 2 Jahren irgendwo an einer Grundschule in Marl)</a:t>
            </a:r>
          </a:p>
        </p:txBody>
      </p:sp>
      <p:pic>
        <p:nvPicPr>
          <p:cNvPr id="4098" name="Picture 2" descr="Schule Cartoon Bilder - Kostenloser Download auf Freepik">
            <a:extLst>
              <a:ext uri="{FF2B5EF4-FFF2-40B4-BE49-F238E27FC236}">
                <a16:creationId xmlns:a16="http://schemas.microsoft.com/office/drawing/2014/main" id="{E6929172-CBD2-40E1-95BD-D64668039B5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0" y="2366963"/>
            <a:ext cx="973239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646" y="222637"/>
            <a:ext cx="9144000" cy="19639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845" y="812369"/>
            <a:ext cx="855560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de-DE" sz="4000" b="1" spc="-480" dirty="0">
                <a:latin typeface="Arial"/>
                <a:cs typeface="Arial"/>
              </a:rPr>
              <a:t>Chancen und Grenzen- Think </a:t>
            </a:r>
            <a:r>
              <a:rPr lang="de-DE" sz="4000" b="1" spc="-480" dirty="0" err="1">
                <a:latin typeface="Arial"/>
                <a:cs typeface="Arial"/>
              </a:rPr>
              <a:t>about</a:t>
            </a:r>
            <a:r>
              <a:rPr lang="de-DE" sz="4000" b="1" spc="-480" dirty="0">
                <a:latin typeface="Arial"/>
                <a:cs typeface="Arial"/>
              </a:rPr>
              <a:t> </a:t>
            </a:r>
            <a:r>
              <a:rPr lang="de-DE" sz="4000" b="1" spc="-480" dirty="0" err="1">
                <a:latin typeface="Arial"/>
                <a:cs typeface="Arial"/>
              </a:rPr>
              <a:t>it</a:t>
            </a:r>
            <a:r>
              <a:rPr lang="de-DE" sz="4000" b="1" spc="-480" dirty="0">
                <a:latin typeface="Arial"/>
                <a:cs typeface="Arial"/>
              </a:rPr>
              <a:t>…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F0780C-5693-429E-A023-1B807E9A82BB}"/>
              </a:ext>
            </a:extLst>
          </p:cNvPr>
          <p:cNvSpPr/>
          <p:nvPr/>
        </p:nvSpPr>
        <p:spPr>
          <a:xfrm>
            <a:off x="1200646" y="3213653"/>
            <a:ext cx="9144000" cy="261465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r>
              <a:rPr lang="de-DE" dirty="0"/>
              <a:t>  </a:t>
            </a:r>
            <a:r>
              <a:rPr lang="de-DE" b="1" dirty="0"/>
              <a:t>Nehmen Sie sich kurz individuell Zeit um für sich folgende Fragen zu beantworten: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Was sind für Sie geeignete Unterrichtssequenzen im  Rahmen einer Videografie ? (Beispiele)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Wie können Sie authentische Unterrichtsvideos nutzen, um Ihre Fähigkeiten zur Analyse komplexer Schul- und Unterrichtssituationen im Kontext der sonderpädagogischen Förderung zu verbessern?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Welche Potenziale im Rahmen von </a:t>
            </a:r>
            <a:r>
              <a:rPr lang="de-DE" dirty="0" err="1"/>
              <a:t>Profesionalisierungprozessen</a:t>
            </a:r>
            <a:r>
              <a:rPr lang="de-DE" dirty="0"/>
              <a:t> stecken in der Methode der Videografie?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Nennen Sie Grenzen und Risiken der Videografie</a:t>
            </a:r>
          </a:p>
          <a:p>
            <a:pPr marL="342900" indent="-342900">
              <a:buAutoNum type="arabicPeriod"/>
            </a:pPr>
            <a:endParaRPr dirty="0"/>
          </a:p>
        </p:txBody>
      </p:sp>
      <p:pic>
        <p:nvPicPr>
          <p:cNvPr id="3074" name="Picture 2" descr="Comic-Kaufmann Über Neue Konzepte Zu Denken Lizenzfreie ...">
            <a:extLst>
              <a:ext uri="{FF2B5EF4-FFF2-40B4-BE49-F238E27FC236}">
                <a16:creationId xmlns:a16="http://schemas.microsoft.com/office/drawing/2014/main" id="{C8FA1F4A-A4E8-44DB-BB9B-A24E3C15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59" y="605604"/>
            <a:ext cx="2122792" cy="24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03097"/>
            <a:ext cx="8229600" cy="1266372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845" rIns="0" bIns="0" rtlCol="0" anchor="ctr">
            <a:spAutoFit/>
          </a:bodyPr>
          <a:lstStyle/>
          <a:p>
            <a:pPr marL="351155">
              <a:lnSpc>
                <a:spcPct val="100000"/>
              </a:lnSpc>
              <a:spcBef>
                <a:spcPts val="1235"/>
              </a:spcBef>
            </a:pPr>
            <a:r>
              <a:rPr sz="3600" spc="-245" dirty="0"/>
              <a:t>Potenzial</a:t>
            </a:r>
            <a:r>
              <a:rPr sz="3600" spc="-165" dirty="0"/>
              <a:t> </a:t>
            </a:r>
            <a:r>
              <a:rPr sz="3600" spc="-225" dirty="0"/>
              <a:t>videobasierter</a:t>
            </a:r>
            <a:r>
              <a:rPr sz="3600" spc="-195" dirty="0"/>
              <a:t> </a:t>
            </a:r>
            <a:r>
              <a:rPr sz="3600" spc="-265" dirty="0"/>
              <a:t>Selbstreflexion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60245" y="1609420"/>
            <a:ext cx="7847965" cy="265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3200" spc="-275" dirty="0">
                <a:latin typeface="Arial"/>
                <a:cs typeface="Arial"/>
              </a:rPr>
              <a:t>Fokus</a:t>
            </a:r>
            <a:r>
              <a:rPr sz="3200" spc="-100" dirty="0">
                <a:latin typeface="Arial"/>
                <a:cs typeface="Arial"/>
              </a:rPr>
              <a:t> auf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Themen,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die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unter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Handlungsdruck </a:t>
            </a:r>
            <a:r>
              <a:rPr sz="3200" spc="-155" dirty="0">
                <a:latin typeface="Arial"/>
                <a:cs typeface="Arial"/>
              </a:rPr>
              <a:t>ausgeblendet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werden</a:t>
            </a:r>
            <a:endParaRPr sz="3200">
              <a:latin typeface="Arial"/>
              <a:cs typeface="Arial"/>
            </a:endParaRPr>
          </a:p>
          <a:p>
            <a:pPr marL="356870" marR="56261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215" dirty="0">
                <a:latin typeface="Arial"/>
                <a:cs typeface="Arial"/>
              </a:rPr>
              <a:t>Lenkung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Aufmerksamkeit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auf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einzelne </a:t>
            </a:r>
            <a:r>
              <a:rPr sz="3200" spc="-280" dirty="0">
                <a:latin typeface="Arial"/>
                <a:cs typeface="Arial"/>
              </a:rPr>
              <a:t>Szenen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oder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einzelne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Lernende</a:t>
            </a:r>
            <a:endParaRPr sz="3200">
              <a:latin typeface="Arial"/>
              <a:cs typeface="Arial"/>
            </a:endParaRPr>
          </a:p>
          <a:p>
            <a:pPr marL="356870" indent="-344170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85" dirty="0">
                <a:latin typeface="Arial"/>
                <a:cs typeface="Arial"/>
              </a:rPr>
              <a:t>Kriteriengeleiteter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Vergleich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Ist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-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Soll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437775" y="5995305"/>
            <a:ext cx="6672887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055"/>
              </a:lnSpc>
            </a:pPr>
            <a:r>
              <a:rPr spc="100" dirty="0"/>
              <a:t>©</a:t>
            </a:r>
            <a:r>
              <a:rPr spc="-50" dirty="0"/>
              <a:t> Helmke</a:t>
            </a:r>
            <a:r>
              <a:rPr spc="-70" dirty="0"/>
              <a:t> </a:t>
            </a:r>
            <a:r>
              <a:rPr spc="-30" dirty="0"/>
              <a:t>2016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80096"/>
            <a:ext cx="8229600" cy="7123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845" rIns="0" bIns="0" rtlCol="0" anchor="ctr">
            <a:spAutoFit/>
          </a:bodyPr>
          <a:lstStyle/>
          <a:p>
            <a:pPr marL="1905">
              <a:lnSpc>
                <a:spcPct val="100000"/>
              </a:lnSpc>
              <a:spcBef>
                <a:spcPts val="1235"/>
              </a:spcBef>
            </a:pPr>
            <a:r>
              <a:rPr sz="3600" spc="-160" dirty="0"/>
              <a:t>Microteaching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60244" y="1422273"/>
            <a:ext cx="7462520" cy="4361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993140" indent="-344805"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25" dirty="0">
                <a:latin typeface="Arial"/>
                <a:cs typeface="Arial"/>
              </a:rPr>
              <a:t>Simulation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eines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Lehr-</a:t>
            </a:r>
            <a:r>
              <a:rPr sz="3200" spc="-170" dirty="0">
                <a:latin typeface="Arial"/>
                <a:cs typeface="Arial"/>
              </a:rPr>
              <a:t>Lern-</a:t>
            </a:r>
            <a:r>
              <a:rPr sz="3200" spc="-295" dirty="0">
                <a:latin typeface="Arial"/>
                <a:cs typeface="Arial"/>
              </a:rPr>
              <a:t>Prozesses </a:t>
            </a:r>
            <a:r>
              <a:rPr sz="3200" spc="-145" dirty="0">
                <a:latin typeface="Arial"/>
                <a:cs typeface="Arial"/>
              </a:rPr>
              <a:t>außerhalb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des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Klassenraums</a:t>
            </a:r>
            <a:endParaRPr sz="3200">
              <a:latin typeface="Arial"/>
              <a:cs typeface="Arial"/>
            </a:endParaRPr>
          </a:p>
          <a:p>
            <a:pPr marL="356870" marR="117348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30" dirty="0">
                <a:latin typeface="Arial"/>
                <a:cs typeface="Arial"/>
              </a:rPr>
              <a:t>Durchführung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einer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Minilektion,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die </a:t>
            </a:r>
            <a:r>
              <a:rPr sz="3200" spc="-75" dirty="0">
                <a:latin typeface="Arial"/>
                <a:cs typeface="Arial"/>
              </a:rPr>
              <a:t>videografiert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wird</a:t>
            </a:r>
            <a:endParaRPr sz="3200">
              <a:latin typeface="Arial"/>
              <a:cs typeface="Arial"/>
            </a:endParaRPr>
          </a:p>
          <a:p>
            <a:pPr marL="356870" indent="-344170">
              <a:spcBef>
                <a:spcPts val="775"/>
              </a:spcBef>
              <a:buChar char="•"/>
              <a:tabLst>
                <a:tab pos="356870" algn="l"/>
              </a:tabLst>
            </a:pPr>
            <a:r>
              <a:rPr sz="3200" spc="-140" dirty="0">
                <a:latin typeface="Arial"/>
                <a:cs typeface="Arial"/>
              </a:rPr>
              <a:t>Videobasiertes,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nicht-</a:t>
            </a:r>
            <a:r>
              <a:rPr sz="3200" spc="-145" dirty="0">
                <a:latin typeface="Arial"/>
                <a:cs typeface="Arial"/>
              </a:rPr>
              <a:t>evaluatives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Feedback</a:t>
            </a:r>
            <a:endParaRPr sz="3200">
              <a:latin typeface="Arial"/>
              <a:cs typeface="Arial"/>
            </a:endParaRPr>
          </a:p>
          <a:p>
            <a:pPr marL="356870" indent="-344170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10" dirty="0">
                <a:latin typeface="Arial"/>
                <a:cs typeface="Arial"/>
              </a:rPr>
              <a:t>extrem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lernwirksam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(Hattie-</a:t>
            </a:r>
            <a:r>
              <a:rPr sz="3200" spc="-10" dirty="0">
                <a:latin typeface="Arial"/>
                <a:cs typeface="Arial"/>
              </a:rPr>
              <a:t>Studie)</a:t>
            </a:r>
            <a:endParaRPr sz="3200">
              <a:latin typeface="Arial"/>
              <a:cs typeface="Arial"/>
            </a:endParaRPr>
          </a:p>
          <a:p>
            <a:pPr marL="356870" marR="701040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85" dirty="0">
                <a:latin typeface="Arial"/>
                <a:cs typeface="Arial"/>
              </a:rPr>
              <a:t>Beachtung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von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Regeln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des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Gebens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und </a:t>
            </a:r>
            <a:r>
              <a:rPr sz="3200" spc="-204" dirty="0">
                <a:latin typeface="Arial"/>
                <a:cs typeface="Arial"/>
              </a:rPr>
              <a:t>Nehmens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von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Feedback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536</Words>
  <Application>Microsoft Office PowerPoint</Application>
  <PresentationFormat>Breitbild</PresentationFormat>
  <Paragraphs>103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Tw Cen MT</vt:lpstr>
      <vt:lpstr>Tropfen</vt:lpstr>
      <vt:lpstr>Videografie in der Ausbildung</vt:lpstr>
      <vt:lpstr>„ein BeschreibungsVersuch“</vt:lpstr>
      <vt:lpstr>"Mach ihn! Mach ihn! Er macht ihn! Mario Götzeeeeeeee!" (VOR 11 JAHREN irgendwo in Brasilien)</vt:lpstr>
      <vt:lpstr>Einführung in das Thema "Videografie des Unterrichts"</vt:lpstr>
      <vt:lpstr>Themen für Heute</vt:lpstr>
      <vt:lpstr>„Wir machen Kunst" (VOR 2 Jahren irgendwo an einer Grundschule in Marl)</vt:lpstr>
      <vt:lpstr>PowerPoint-Präsentation</vt:lpstr>
      <vt:lpstr>Potenzial videobasierter Selbstreflexion</vt:lpstr>
      <vt:lpstr>Microteaching</vt:lpstr>
      <vt:lpstr>PowerPoint-Präsentation</vt:lpstr>
      <vt:lpstr>PowerPoint-Präsentation</vt:lpstr>
      <vt:lpstr>PowerPoint-Präsentation</vt:lpstr>
      <vt:lpstr>Potenzial des videobasierten Kollegialfeedback</vt:lpstr>
      <vt:lpstr>PowerPoint-Präsentation</vt:lpstr>
      <vt:lpstr>Hürden und Hindernisse</vt:lpstr>
      <vt:lpstr>Datenschutz und Genehmigung</vt:lpstr>
      <vt:lpstr>Minimaler technischer Aufwand: Smartphone plus Zubehör (&lt; 20 €)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Videografie in der Ausbildung</dc:title>
  <dc:creator>Oliver Bautz</dc:creator>
  <cp:lastModifiedBy>bautoli01</cp:lastModifiedBy>
  <cp:revision>12</cp:revision>
  <cp:lastPrinted>2023-02-08T15:07:46Z</cp:lastPrinted>
  <dcterms:created xsi:type="dcterms:W3CDTF">2023-02-08T14:42:24Z</dcterms:created>
  <dcterms:modified xsi:type="dcterms:W3CDTF">2026-02-24T18:56:50Z</dcterms:modified>
</cp:coreProperties>
</file>