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74" r:id="rId7"/>
    <p:sldId id="262" r:id="rId8"/>
    <p:sldId id="264" r:id="rId9"/>
    <p:sldId id="265" r:id="rId10"/>
    <p:sldId id="263" r:id="rId11"/>
    <p:sldId id="273" r:id="rId12"/>
    <p:sldId id="266" r:id="rId13"/>
    <p:sldId id="267" r:id="rId14"/>
    <p:sldId id="268" r:id="rId15"/>
    <p:sldId id="269" r:id="rId16"/>
    <p:sldId id="270" r:id="rId17"/>
    <p:sldId id="271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29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21792" y="1773935"/>
            <a:ext cx="11042227" cy="2374900"/>
          </a:xfrm>
          <a:custGeom>
            <a:avLst/>
            <a:gdLst/>
            <a:ahLst/>
            <a:cxnLst/>
            <a:rect l="l" t="t" r="r" b="b"/>
            <a:pathLst>
              <a:path w="8281670" h="2374900">
                <a:moveTo>
                  <a:pt x="8281416" y="0"/>
                </a:moveTo>
                <a:lnTo>
                  <a:pt x="0" y="0"/>
                </a:lnTo>
                <a:lnTo>
                  <a:pt x="0" y="2374392"/>
                </a:lnTo>
                <a:lnTo>
                  <a:pt x="8281416" y="2374392"/>
                </a:lnTo>
                <a:lnTo>
                  <a:pt x="8281416" y="0"/>
                </a:lnTo>
                <a:close/>
              </a:path>
            </a:pathLst>
          </a:custGeom>
          <a:solidFill>
            <a:srgbClr val="CCFF9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985771" y="2281139"/>
            <a:ext cx="8309187" cy="443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5366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055"/>
              </a:lnSpc>
            </a:pPr>
            <a:r>
              <a:rPr lang="de-DE" spc="100"/>
              <a:t>©</a:t>
            </a:r>
            <a:r>
              <a:rPr lang="de-DE" spc="-50"/>
              <a:t> Helmke</a:t>
            </a:r>
            <a:r>
              <a:rPr lang="de-DE" spc="-70"/>
              <a:t> </a:t>
            </a:r>
            <a:r>
              <a:rPr lang="de-DE" spc="-30"/>
              <a:t>2016</a:t>
            </a:r>
            <a:endParaRPr lang="de-DE" spc="-30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892956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055"/>
              </a:lnSpc>
            </a:pPr>
            <a:r>
              <a:rPr lang="de-DE" spc="100"/>
              <a:t>©</a:t>
            </a:r>
            <a:r>
              <a:rPr lang="de-DE" spc="-50"/>
              <a:t> Helmke</a:t>
            </a:r>
            <a:r>
              <a:rPr lang="de-DE" spc="-70"/>
              <a:t> </a:t>
            </a:r>
            <a:r>
              <a:rPr lang="de-DE" spc="-30"/>
              <a:t>2016</a:t>
            </a:r>
            <a:endParaRPr lang="de-DE" spc="-30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29424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055"/>
              </a:lnSpc>
            </a:pPr>
            <a:r>
              <a:rPr lang="de-DE" spc="100"/>
              <a:t>©</a:t>
            </a:r>
            <a:r>
              <a:rPr lang="de-DE" spc="-50"/>
              <a:t> Helmke</a:t>
            </a:r>
            <a:r>
              <a:rPr lang="de-DE" spc="-70"/>
              <a:t> </a:t>
            </a:r>
            <a:r>
              <a:rPr lang="de-DE" spc="-30"/>
              <a:t>2016</a:t>
            </a:r>
            <a:endParaRPr lang="de-DE" spc="-30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15120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CCFF9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055"/>
              </a:lnSpc>
            </a:pPr>
            <a:r>
              <a:rPr lang="de-DE" spc="100"/>
              <a:t>©</a:t>
            </a:r>
            <a:r>
              <a:rPr lang="de-DE" spc="-50"/>
              <a:t> Helmke</a:t>
            </a:r>
            <a:r>
              <a:rPr lang="de-DE" spc="-70"/>
              <a:t> </a:t>
            </a:r>
            <a:r>
              <a:rPr lang="de-DE" spc="-30"/>
              <a:t>2016</a:t>
            </a:r>
            <a:endParaRPr lang="de-DE" spc="-30"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88394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3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2/24/2026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  <p:sldLayoutId id="2147483669" r:id="rId18"/>
    <p:sldLayoutId id="2147483670" r:id="rId19"/>
    <p:sldLayoutId id="2147483671" r:id="rId20"/>
    <p:sldLayoutId id="2147483672" r:id="rId2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9.xml"/><Relationship Id="rId4" Type="http://schemas.openxmlformats.org/officeDocument/2006/relationships/hyperlink" Target="http://www.amazon.de/dp/B00MIJM158?psc=1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17FE26-9FB3-4F47-8C4A-267E4EFDBF6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Videografie in der Ausbildung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4B9EFC7-8BC1-49C5-88EA-92AEEF177F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88906" y="5067690"/>
            <a:ext cx="5806257" cy="224358"/>
          </a:xfrm>
        </p:spPr>
        <p:txBody>
          <a:bodyPr>
            <a:normAutofit fontScale="32500" lnSpcReduction="20000"/>
          </a:bodyPr>
          <a:lstStyle/>
          <a:p>
            <a:r>
              <a:rPr lang="de-DE" dirty="0"/>
              <a:t>Impulssitzung</a:t>
            </a:r>
          </a:p>
        </p:txBody>
      </p:sp>
      <p:pic>
        <p:nvPicPr>
          <p:cNvPr id="1026" name="Picture 2" descr="Cartoon cameraman with camera Stockvektoren, lizenzfreie Illustrationen |  Depositphotos">
            <a:extLst>
              <a:ext uri="{FF2B5EF4-FFF2-40B4-BE49-F238E27FC236}">
                <a16:creationId xmlns:a16="http://schemas.microsoft.com/office/drawing/2014/main" id="{5EA75BB6-167F-4E20-9939-AD5BF94897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4894" y="3858701"/>
            <a:ext cx="4582212" cy="2346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41370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2437775" y="5995305"/>
            <a:ext cx="6672887" cy="14106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055"/>
              </a:lnSpc>
            </a:pPr>
            <a:r>
              <a:rPr spc="100" dirty="0"/>
              <a:t>©</a:t>
            </a:r>
            <a:r>
              <a:rPr spc="-50" dirty="0"/>
              <a:t> Helmke</a:t>
            </a:r>
            <a:r>
              <a:rPr spc="-70" dirty="0"/>
              <a:t> </a:t>
            </a:r>
            <a:r>
              <a:rPr spc="-30" dirty="0"/>
              <a:t>2016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981200" y="274320"/>
            <a:ext cx="8229600" cy="1066800"/>
          </a:xfrm>
          <a:prstGeom prst="rect">
            <a:avLst/>
          </a:prstGeom>
          <a:solidFill>
            <a:srgbClr val="FFFF99"/>
          </a:solidFill>
        </p:spPr>
        <p:txBody>
          <a:bodyPr vert="horz" wrap="square" lIns="0" tIns="0" rIns="0" bIns="0" rtlCol="0">
            <a:spAutoFit/>
          </a:bodyPr>
          <a:lstStyle/>
          <a:p>
            <a:pPr marL="603885">
              <a:lnSpc>
                <a:spcPts val="3960"/>
              </a:lnSpc>
            </a:pPr>
            <a:r>
              <a:rPr sz="3600" b="1" spc="-285" dirty="0">
                <a:latin typeface="Arial"/>
                <a:cs typeface="Arial"/>
              </a:rPr>
              <a:t>Videos</a:t>
            </a:r>
            <a:r>
              <a:rPr sz="3600" b="1" spc="-200" dirty="0">
                <a:latin typeface="Arial"/>
                <a:cs typeface="Arial"/>
              </a:rPr>
              <a:t> </a:t>
            </a:r>
            <a:r>
              <a:rPr sz="3600" b="1" spc="-300" dirty="0">
                <a:latin typeface="Arial"/>
                <a:cs typeface="Arial"/>
              </a:rPr>
              <a:t>als</a:t>
            </a:r>
            <a:r>
              <a:rPr sz="3600" b="1" spc="-165" dirty="0">
                <a:latin typeface="Arial"/>
                <a:cs typeface="Arial"/>
              </a:rPr>
              <a:t> </a:t>
            </a:r>
            <a:r>
              <a:rPr sz="3600" b="1" spc="-270" dirty="0">
                <a:latin typeface="Arial"/>
                <a:cs typeface="Arial"/>
              </a:rPr>
              <a:t>Lerngelegenheiten</a:t>
            </a:r>
            <a:r>
              <a:rPr sz="3600" b="1" spc="-200" dirty="0">
                <a:latin typeface="Arial"/>
                <a:cs typeface="Arial"/>
              </a:rPr>
              <a:t> </a:t>
            </a:r>
            <a:r>
              <a:rPr sz="3600" b="1" spc="-170" dirty="0">
                <a:latin typeface="Arial"/>
                <a:cs typeface="Arial"/>
              </a:rPr>
              <a:t>für</a:t>
            </a:r>
            <a:r>
              <a:rPr sz="3600" b="1" spc="-160" dirty="0">
                <a:latin typeface="Arial"/>
                <a:cs typeface="Arial"/>
              </a:rPr>
              <a:t> </a:t>
            </a:r>
            <a:r>
              <a:rPr sz="3600" b="1" spc="-25" dirty="0">
                <a:latin typeface="Arial"/>
                <a:cs typeface="Arial"/>
              </a:rPr>
              <a:t>den</a:t>
            </a:r>
            <a:endParaRPr sz="3600">
              <a:latin typeface="Arial"/>
              <a:cs typeface="Arial"/>
            </a:endParaRPr>
          </a:p>
          <a:p>
            <a:pPr marL="603885"/>
            <a:r>
              <a:rPr sz="3600" b="1" spc="-260" dirty="0">
                <a:latin typeface="Arial"/>
                <a:cs typeface="Arial"/>
              </a:rPr>
              <a:t>Erwerb</a:t>
            </a:r>
            <a:r>
              <a:rPr sz="3600" b="1" spc="-135" dirty="0">
                <a:latin typeface="Arial"/>
                <a:cs typeface="Arial"/>
              </a:rPr>
              <a:t> </a:t>
            </a:r>
            <a:r>
              <a:rPr sz="3600" b="1" spc="-250" dirty="0">
                <a:latin typeface="Arial"/>
                <a:cs typeface="Arial"/>
              </a:rPr>
              <a:t>professioneller</a:t>
            </a:r>
            <a:r>
              <a:rPr sz="3600" b="1" spc="-170" dirty="0">
                <a:latin typeface="Arial"/>
                <a:cs typeface="Arial"/>
              </a:rPr>
              <a:t> </a:t>
            </a:r>
            <a:r>
              <a:rPr sz="3600" b="1" spc="-300" dirty="0">
                <a:latin typeface="Arial"/>
                <a:cs typeface="Arial"/>
              </a:rPr>
              <a:t>Kompetenzen</a:t>
            </a:r>
            <a:endParaRPr sz="36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60245" y="1510271"/>
            <a:ext cx="6613525" cy="2855595"/>
          </a:xfrm>
          <a:prstGeom prst="rect">
            <a:avLst/>
          </a:prstGeom>
        </p:spPr>
        <p:txBody>
          <a:bodyPr vert="horz" wrap="square" lIns="0" tIns="111125" rIns="0" bIns="0" rtlCol="0">
            <a:spAutoFit/>
          </a:bodyPr>
          <a:lstStyle/>
          <a:p>
            <a:pPr marL="356870" indent="-344170">
              <a:spcBef>
                <a:spcPts val="875"/>
              </a:spcBef>
              <a:buChar char="•"/>
              <a:tabLst>
                <a:tab pos="356870" algn="l"/>
              </a:tabLst>
            </a:pPr>
            <a:r>
              <a:rPr sz="3200" spc="-165" dirty="0">
                <a:latin typeface="Arial"/>
                <a:cs typeface="Arial"/>
              </a:rPr>
              <a:t>Beobachtung</a:t>
            </a:r>
            <a:r>
              <a:rPr sz="3200" spc="-85" dirty="0">
                <a:latin typeface="Arial"/>
                <a:cs typeface="Arial"/>
              </a:rPr>
              <a:t> </a:t>
            </a:r>
            <a:r>
              <a:rPr sz="3200" spc="-114" dirty="0">
                <a:latin typeface="Arial"/>
                <a:cs typeface="Arial"/>
              </a:rPr>
              <a:t>und</a:t>
            </a:r>
            <a:r>
              <a:rPr sz="3200" spc="-100" dirty="0">
                <a:latin typeface="Arial"/>
                <a:cs typeface="Arial"/>
              </a:rPr>
              <a:t> </a:t>
            </a:r>
            <a:r>
              <a:rPr sz="3200" spc="-135" dirty="0">
                <a:latin typeface="Arial"/>
                <a:cs typeface="Arial"/>
              </a:rPr>
              <a:t>Bewertung</a:t>
            </a:r>
            <a:r>
              <a:rPr sz="3200" spc="-55" dirty="0">
                <a:latin typeface="Arial"/>
                <a:cs typeface="Arial"/>
              </a:rPr>
              <a:t> </a:t>
            </a:r>
            <a:r>
              <a:rPr sz="3200" spc="-20" dirty="0">
                <a:latin typeface="Arial"/>
                <a:cs typeface="Arial"/>
              </a:rPr>
              <a:t>trennen</a:t>
            </a:r>
            <a:endParaRPr sz="3200">
              <a:latin typeface="Arial"/>
              <a:cs typeface="Arial"/>
            </a:endParaRPr>
          </a:p>
          <a:p>
            <a:pPr marL="356870" indent="-344170">
              <a:spcBef>
                <a:spcPts val="770"/>
              </a:spcBef>
              <a:buChar char="•"/>
              <a:tabLst>
                <a:tab pos="356870" algn="l"/>
              </a:tabLst>
            </a:pPr>
            <a:r>
              <a:rPr sz="3200" spc="-125" dirty="0">
                <a:latin typeface="Arial"/>
                <a:cs typeface="Arial"/>
              </a:rPr>
              <a:t>Datengestützt</a:t>
            </a:r>
            <a:r>
              <a:rPr sz="3200" spc="-105" dirty="0">
                <a:latin typeface="Arial"/>
                <a:cs typeface="Arial"/>
              </a:rPr>
              <a:t> </a:t>
            </a:r>
            <a:r>
              <a:rPr sz="3200" spc="-30" dirty="0">
                <a:latin typeface="Arial"/>
                <a:cs typeface="Arial"/>
              </a:rPr>
              <a:t>argumentieren</a:t>
            </a:r>
            <a:endParaRPr sz="3200">
              <a:latin typeface="Arial"/>
              <a:cs typeface="Arial"/>
            </a:endParaRPr>
          </a:p>
          <a:p>
            <a:pPr marL="356870" indent="-344170">
              <a:spcBef>
                <a:spcPts val="770"/>
              </a:spcBef>
              <a:buChar char="•"/>
              <a:tabLst>
                <a:tab pos="356870" algn="l"/>
              </a:tabLst>
            </a:pPr>
            <a:r>
              <a:rPr sz="3200" spc="-254" dirty="0">
                <a:latin typeface="Arial"/>
                <a:cs typeface="Arial"/>
              </a:rPr>
              <a:t>Dissens</a:t>
            </a:r>
            <a:r>
              <a:rPr sz="3200" spc="-135" dirty="0">
                <a:latin typeface="Arial"/>
                <a:cs typeface="Arial"/>
              </a:rPr>
              <a:t> </a:t>
            </a:r>
            <a:r>
              <a:rPr sz="3200" spc="-114" dirty="0">
                <a:latin typeface="Arial"/>
                <a:cs typeface="Arial"/>
              </a:rPr>
              <a:t>und</a:t>
            </a:r>
            <a:r>
              <a:rPr sz="3200" spc="-125" dirty="0">
                <a:latin typeface="Arial"/>
                <a:cs typeface="Arial"/>
              </a:rPr>
              <a:t> </a:t>
            </a:r>
            <a:r>
              <a:rPr sz="3200" spc="-260" dirty="0">
                <a:latin typeface="Arial"/>
                <a:cs typeface="Arial"/>
              </a:rPr>
              <a:t>Konsens</a:t>
            </a:r>
            <a:r>
              <a:rPr sz="3200" spc="-130" dirty="0">
                <a:latin typeface="Arial"/>
                <a:cs typeface="Arial"/>
              </a:rPr>
              <a:t> </a:t>
            </a:r>
            <a:r>
              <a:rPr sz="3200" spc="-45" dirty="0">
                <a:latin typeface="Arial"/>
                <a:cs typeface="Arial"/>
              </a:rPr>
              <a:t>analysieren</a:t>
            </a:r>
            <a:endParaRPr sz="3200">
              <a:latin typeface="Arial"/>
              <a:cs typeface="Arial"/>
            </a:endParaRPr>
          </a:p>
          <a:p>
            <a:pPr marL="356870" marR="5080" indent="-344805">
              <a:spcBef>
                <a:spcPts val="770"/>
              </a:spcBef>
              <a:buChar char="•"/>
              <a:tabLst>
                <a:tab pos="356870" algn="l"/>
              </a:tabLst>
            </a:pPr>
            <a:r>
              <a:rPr sz="3200" spc="-170" dirty="0">
                <a:latin typeface="Arial"/>
                <a:cs typeface="Arial"/>
              </a:rPr>
              <a:t>eigene</a:t>
            </a:r>
            <a:r>
              <a:rPr sz="3200" spc="-100" dirty="0">
                <a:latin typeface="Arial"/>
                <a:cs typeface="Arial"/>
              </a:rPr>
              <a:t> </a:t>
            </a:r>
            <a:r>
              <a:rPr sz="3200" spc="-105" dirty="0">
                <a:latin typeface="Arial"/>
                <a:cs typeface="Arial"/>
              </a:rPr>
              <a:t>Urteilsvoreingenommenheiten </a:t>
            </a:r>
            <a:r>
              <a:rPr sz="3200" spc="-150" dirty="0">
                <a:latin typeface="Arial"/>
                <a:cs typeface="Arial"/>
              </a:rPr>
              <a:t>erkennen</a:t>
            </a:r>
            <a:r>
              <a:rPr sz="3200" spc="-85" dirty="0">
                <a:latin typeface="Arial"/>
                <a:cs typeface="Arial"/>
              </a:rPr>
              <a:t> </a:t>
            </a:r>
            <a:r>
              <a:rPr sz="3200" spc="-215" dirty="0">
                <a:latin typeface="Arial"/>
                <a:cs typeface="Arial"/>
              </a:rPr>
              <a:t>(z.B.</a:t>
            </a:r>
            <a:r>
              <a:rPr sz="3200" spc="-100" dirty="0">
                <a:latin typeface="Arial"/>
                <a:cs typeface="Arial"/>
              </a:rPr>
              <a:t> </a:t>
            </a:r>
            <a:r>
              <a:rPr sz="3200" spc="-50" dirty="0">
                <a:latin typeface="Arial"/>
                <a:cs typeface="Arial"/>
              </a:rPr>
              <a:t>Milde</a:t>
            </a:r>
            <a:r>
              <a:rPr sz="3200" spc="-130" dirty="0">
                <a:latin typeface="Arial"/>
                <a:cs typeface="Arial"/>
              </a:rPr>
              <a:t> </a:t>
            </a:r>
            <a:r>
              <a:rPr sz="3200" spc="-220" dirty="0">
                <a:latin typeface="Arial"/>
                <a:cs typeface="Arial"/>
              </a:rPr>
              <a:t>versus</a:t>
            </a:r>
            <a:r>
              <a:rPr sz="3200" spc="-105" dirty="0">
                <a:latin typeface="Arial"/>
                <a:cs typeface="Arial"/>
              </a:rPr>
              <a:t> </a:t>
            </a:r>
            <a:r>
              <a:rPr sz="3200" spc="-35" dirty="0">
                <a:latin typeface="Arial"/>
                <a:cs typeface="Arial"/>
              </a:rPr>
              <a:t>Strenge)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00646" y="222637"/>
            <a:ext cx="9144000" cy="1963972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CC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494845" y="812369"/>
            <a:ext cx="8555603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spcBef>
                <a:spcPts val="100"/>
              </a:spcBef>
            </a:pPr>
            <a:r>
              <a:rPr lang="de-DE" sz="4000" b="1" spc="-480" dirty="0">
                <a:latin typeface="Arial"/>
                <a:cs typeface="Arial"/>
              </a:rPr>
              <a:t>Feedback 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2437775" y="5995305"/>
            <a:ext cx="6672887" cy="14106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055"/>
              </a:lnSpc>
            </a:pPr>
            <a:r>
              <a:rPr spc="100" dirty="0"/>
              <a:t>©</a:t>
            </a:r>
            <a:r>
              <a:rPr spc="-50" dirty="0"/>
              <a:t> Helmke</a:t>
            </a:r>
            <a:r>
              <a:rPr spc="-70" dirty="0"/>
              <a:t> </a:t>
            </a:r>
            <a:r>
              <a:rPr spc="-30" dirty="0"/>
              <a:t>2016</a:t>
            </a:r>
          </a:p>
        </p:txBody>
      </p:sp>
      <p:pic>
        <p:nvPicPr>
          <p:cNvPr id="2050" name="Picture 2" descr="Feedback geben ist Führen – Berliner Meisterredner">
            <a:extLst>
              <a:ext uri="{FF2B5EF4-FFF2-40B4-BE49-F238E27FC236}">
                <a16:creationId xmlns:a16="http://schemas.microsoft.com/office/drawing/2014/main" id="{B980409E-53C2-4815-918A-DF0B1FEA9A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646" y="2645756"/>
            <a:ext cx="9144000" cy="3118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19518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75524" y="1628776"/>
            <a:ext cx="8353425" cy="455295"/>
            <a:chOff x="251523" y="1628775"/>
            <a:chExt cx="8353425" cy="455295"/>
          </a:xfrm>
        </p:grpSpPr>
        <p:sp>
          <p:nvSpPr>
            <p:cNvPr id="3" name="object 3"/>
            <p:cNvSpPr/>
            <p:nvPr/>
          </p:nvSpPr>
          <p:spPr>
            <a:xfrm>
              <a:off x="251523" y="1628774"/>
              <a:ext cx="8353425" cy="455295"/>
            </a:xfrm>
            <a:custGeom>
              <a:avLst/>
              <a:gdLst/>
              <a:ahLst/>
              <a:cxnLst/>
              <a:rect l="l" t="t" r="r" b="b"/>
              <a:pathLst>
                <a:path w="8353425" h="455294">
                  <a:moveTo>
                    <a:pt x="3907028" y="0"/>
                  </a:moveTo>
                  <a:lnTo>
                    <a:pt x="0" y="0"/>
                  </a:lnTo>
                  <a:lnTo>
                    <a:pt x="0" y="454787"/>
                  </a:lnTo>
                  <a:lnTo>
                    <a:pt x="3907028" y="454787"/>
                  </a:lnTo>
                  <a:lnTo>
                    <a:pt x="3907028" y="0"/>
                  </a:lnTo>
                  <a:close/>
                </a:path>
                <a:path w="8353425" h="455294">
                  <a:moveTo>
                    <a:pt x="8352980" y="0"/>
                  </a:moveTo>
                  <a:lnTo>
                    <a:pt x="3907091" y="0"/>
                  </a:lnTo>
                  <a:lnTo>
                    <a:pt x="3907091" y="454787"/>
                  </a:lnTo>
                  <a:lnTo>
                    <a:pt x="8352980" y="454787"/>
                  </a:lnTo>
                  <a:lnTo>
                    <a:pt x="835298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81063" y="1653158"/>
              <a:ext cx="5193665" cy="375285"/>
            </a:xfrm>
            <a:custGeom>
              <a:avLst/>
              <a:gdLst/>
              <a:ahLst/>
              <a:cxnLst/>
              <a:rect l="l" t="t" r="r" b="b"/>
              <a:pathLst>
                <a:path w="5193665" h="375285">
                  <a:moveTo>
                    <a:pt x="579120" y="0"/>
                  </a:moveTo>
                  <a:lnTo>
                    <a:pt x="0" y="0"/>
                  </a:lnTo>
                  <a:lnTo>
                    <a:pt x="0" y="374904"/>
                  </a:lnTo>
                  <a:lnTo>
                    <a:pt x="579120" y="374904"/>
                  </a:lnTo>
                  <a:lnTo>
                    <a:pt x="579120" y="0"/>
                  </a:lnTo>
                  <a:close/>
                </a:path>
                <a:path w="5193665" h="375285">
                  <a:moveTo>
                    <a:pt x="5193335" y="0"/>
                  </a:moveTo>
                  <a:lnTo>
                    <a:pt x="3907091" y="0"/>
                  </a:lnTo>
                  <a:lnTo>
                    <a:pt x="3907091" y="374904"/>
                  </a:lnTo>
                  <a:lnTo>
                    <a:pt x="5193335" y="374904"/>
                  </a:lnTo>
                  <a:lnTo>
                    <a:pt x="5193335" y="0"/>
                  </a:lnTo>
                  <a:close/>
                </a:path>
              </a:pathLst>
            </a:custGeom>
            <a:solidFill>
              <a:srgbClr val="D2D2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769174" y="1622426"/>
          <a:ext cx="8353424" cy="479233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071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462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4659">
                <a:tc>
                  <a:txBody>
                    <a:bodyPr/>
                    <a:lstStyle/>
                    <a:p>
                      <a:pPr marL="129539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2400" b="1" spc="-2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eher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133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081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2400" b="1" spc="-14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eher</a:t>
                      </a:r>
                      <a:r>
                        <a:rPr sz="2400" b="1" spc="-7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2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nicht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133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0405">
                <a:tc>
                  <a:txBody>
                    <a:bodyPr/>
                    <a:lstStyle/>
                    <a:p>
                      <a:pPr marL="129539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2000" b="1" spc="-8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beschreibend,</a:t>
                      </a:r>
                      <a:endParaRPr sz="2000">
                        <a:latin typeface="Arial"/>
                        <a:cs typeface="Arial"/>
                      </a:endParaRPr>
                    </a:p>
                    <a:p>
                      <a:pPr marL="129539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2000" b="1" spc="-6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beobachtend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88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13081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2000" spc="-60" dirty="0">
                          <a:latin typeface="Arial"/>
                          <a:cs typeface="Arial"/>
                        </a:rPr>
                        <a:t>bewertend,</a:t>
                      </a:r>
                      <a:r>
                        <a:rPr sz="20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10" dirty="0">
                          <a:latin typeface="Arial"/>
                          <a:cs typeface="Arial"/>
                        </a:rPr>
                        <a:t>beurteilend,</a:t>
                      </a:r>
                      <a:endParaRPr sz="2000">
                        <a:latin typeface="Arial"/>
                        <a:cs typeface="Arial"/>
                      </a:endParaRPr>
                    </a:p>
                    <a:p>
                      <a:pPr marL="130810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2000" spc="-10" dirty="0">
                          <a:latin typeface="Arial"/>
                          <a:cs typeface="Arial"/>
                        </a:rPr>
                        <a:t>interpretierend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88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4659">
                <a:tc>
                  <a:txBody>
                    <a:bodyPr/>
                    <a:lstStyle/>
                    <a:p>
                      <a:pPr marL="129539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20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konkret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95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130810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2000" spc="-10" dirty="0">
                          <a:latin typeface="Arial"/>
                          <a:cs typeface="Arial"/>
                        </a:rPr>
                        <a:t>allgemein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95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4659">
                <a:tc>
                  <a:txBody>
                    <a:bodyPr/>
                    <a:lstStyle/>
                    <a:p>
                      <a:pPr marL="129539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2000" b="1" spc="-7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mit</a:t>
                      </a:r>
                      <a:r>
                        <a:rPr sz="2000" b="1" spc="-8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1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Positivem</a:t>
                      </a:r>
                      <a:r>
                        <a:rPr sz="20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starten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95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130810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2000" spc="-40" dirty="0">
                          <a:latin typeface="Arial"/>
                          <a:cs typeface="Arial"/>
                        </a:rPr>
                        <a:t>nur</a:t>
                      </a:r>
                      <a:r>
                        <a:rPr sz="2000" spc="-1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120" dirty="0">
                          <a:latin typeface="Arial"/>
                          <a:cs typeface="Arial"/>
                        </a:rPr>
                        <a:t>an</a:t>
                      </a:r>
                      <a:r>
                        <a:rPr sz="2000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80" dirty="0">
                          <a:latin typeface="Arial"/>
                          <a:cs typeface="Arial"/>
                        </a:rPr>
                        <a:t>Defiziten</a:t>
                      </a:r>
                      <a:r>
                        <a:rPr sz="20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10" dirty="0">
                          <a:latin typeface="Arial"/>
                          <a:cs typeface="Arial"/>
                        </a:rPr>
                        <a:t>orientiert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95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4659">
                <a:tc>
                  <a:txBody>
                    <a:bodyPr/>
                    <a:lstStyle/>
                    <a:p>
                      <a:pPr marL="129539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20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erbeten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95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130810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2000" spc="-45" dirty="0">
                          <a:latin typeface="Arial"/>
                          <a:cs typeface="Arial"/>
                        </a:rPr>
                        <a:t>aufgezwungen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95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4659">
                <a:tc>
                  <a:txBody>
                    <a:bodyPr/>
                    <a:lstStyle/>
                    <a:p>
                      <a:pPr marL="129539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20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einladend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13081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2000" spc="-25" dirty="0">
                          <a:latin typeface="Arial"/>
                          <a:cs typeface="Arial"/>
                        </a:rPr>
                        <a:t>zurechtweisend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4659">
                <a:tc>
                  <a:txBody>
                    <a:bodyPr/>
                    <a:lstStyle/>
                    <a:p>
                      <a:pPr marL="129539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2000" b="1" spc="-1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verhaltensbezogen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13081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2000" spc="-45" dirty="0">
                          <a:latin typeface="Arial"/>
                          <a:cs typeface="Arial"/>
                        </a:rPr>
                        <a:t>charakterbezogen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4659">
                <a:tc>
                  <a:txBody>
                    <a:bodyPr/>
                    <a:lstStyle/>
                    <a:p>
                      <a:pPr marL="129539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20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unmittelbar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13081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2000" spc="-90" dirty="0">
                          <a:latin typeface="Arial"/>
                          <a:cs typeface="Arial"/>
                        </a:rPr>
                        <a:t>verzögert</a:t>
                      </a:r>
                      <a:r>
                        <a:rPr sz="20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65" dirty="0">
                          <a:latin typeface="Arial"/>
                          <a:cs typeface="Arial"/>
                        </a:rPr>
                        <a:t>und</a:t>
                      </a:r>
                      <a:r>
                        <a:rPr sz="2000" spc="-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10" dirty="0">
                          <a:latin typeface="Arial"/>
                          <a:cs typeface="Arial"/>
                        </a:rPr>
                        <a:t>rekonstruierend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4659">
                <a:tc>
                  <a:txBody>
                    <a:bodyPr/>
                    <a:lstStyle/>
                    <a:p>
                      <a:pPr marL="129539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000" b="1" spc="-1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klar</a:t>
                      </a:r>
                      <a:r>
                        <a:rPr sz="2000" b="1" spc="-9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1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und</a:t>
                      </a:r>
                      <a:r>
                        <a:rPr sz="2000" b="1" spc="-1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präzise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13081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000" spc="-125" dirty="0">
                          <a:latin typeface="Arial"/>
                          <a:cs typeface="Arial"/>
                        </a:rPr>
                        <a:t>schwammig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65" dirty="0">
                          <a:latin typeface="Arial"/>
                          <a:cs typeface="Arial"/>
                        </a:rPr>
                        <a:t>und</a:t>
                      </a:r>
                      <a:r>
                        <a:rPr sz="200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20" dirty="0">
                          <a:latin typeface="Arial"/>
                          <a:cs typeface="Arial"/>
                        </a:rPr>
                        <a:t>vage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4659">
                <a:tc>
                  <a:txBody>
                    <a:bodyPr/>
                    <a:lstStyle/>
                    <a:p>
                      <a:pPr marL="129539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000" b="1" spc="-7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mit</a:t>
                      </a:r>
                      <a:r>
                        <a:rPr sz="2000" b="1" spc="-9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1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forschender</a:t>
                      </a:r>
                      <a:r>
                        <a:rPr sz="2000" b="1" spc="-7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8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Einstellung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13081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mit</a:t>
                      </a:r>
                      <a:r>
                        <a:rPr sz="2000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75" dirty="0">
                          <a:latin typeface="Arial"/>
                          <a:cs typeface="Arial"/>
                        </a:rPr>
                        <a:t>evaluativer</a:t>
                      </a:r>
                      <a:r>
                        <a:rPr sz="20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10" dirty="0">
                          <a:latin typeface="Arial"/>
                          <a:cs typeface="Arial"/>
                        </a:rPr>
                        <a:t>Einstellung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xfrm>
            <a:off x="2437775" y="5995305"/>
            <a:ext cx="6672887" cy="14106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055"/>
              </a:lnSpc>
            </a:pPr>
            <a:r>
              <a:rPr spc="100" dirty="0"/>
              <a:t>©</a:t>
            </a:r>
            <a:r>
              <a:rPr spc="-50" dirty="0"/>
              <a:t> Helmke</a:t>
            </a:r>
            <a:r>
              <a:rPr spc="-70" dirty="0"/>
              <a:t> </a:t>
            </a:r>
            <a:r>
              <a:rPr spc="-30" dirty="0"/>
              <a:t>2016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776985" y="262128"/>
            <a:ext cx="8711565" cy="1076325"/>
          </a:xfrm>
          <a:prstGeom prst="rect">
            <a:avLst/>
          </a:prstGeom>
          <a:solidFill>
            <a:srgbClr val="FFFF99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3990"/>
              </a:lnSpc>
            </a:pPr>
            <a:r>
              <a:rPr sz="3600" b="1" spc="-330" dirty="0">
                <a:latin typeface="Arial"/>
                <a:cs typeface="Arial"/>
              </a:rPr>
              <a:t>Regeln</a:t>
            </a:r>
            <a:r>
              <a:rPr sz="3600" b="1" spc="-175" dirty="0">
                <a:latin typeface="Arial"/>
                <a:cs typeface="Arial"/>
              </a:rPr>
              <a:t> </a:t>
            </a:r>
            <a:r>
              <a:rPr sz="3600" b="1" spc="-355" dirty="0">
                <a:latin typeface="Arial"/>
                <a:cs typeface="Arial"/>
              </a:rPr>
              <a:t>des</a:t>
            </a:r>
            <a:r>
              <a:rPr sz="3600" b="1" spc="-195" dirty="0">
                <a:latin typeface="Arial"/>
                <a:cs typeface="Arial"/>
              </a:rPr>
              <a:t> </a:t>
            </a:r>
            <a:r>
              <a:rPr sz="3600" b="1" spc="-335" dirty="0">
                <a:latin typeface="Arial"/>
                <a:cs typeface="Arial"/>
              </a:rPr>
              <a:t>Gebens</a:t>
            </a:r>
            <a:r>
              <a:rPr sz="3600" b="1" spc="-220" dirty="0">
                <a:latin typeface="Arial"/>
                <a:cs typeface="Arial"/>
              </a:rPr>
              <a:t> </a:t>
            </a:r>
            <a:r>
              <a:rPr sz="3600" b="1" spc="-285" dirty="0">
                <a:latin typeface="Arial"/>
                <a:cs typeface="Arial"/>
              </a:rPr>
              <a:t>und</a:t>
            </a:r>
            <a:r>
              <a:rPr sz="3600" b="1" spc="-135" dirty="0">
                <a:latin typeface="Arial"/>
                <a:cs typeface="Arial"/>
              </a:rPr>
              <a:t> </a:t>
            </a:r>
            <a:r>
              <a:rPr sz="3600" b="1" spc="-300" dirty="0">
                <a:latin typeface="Arial"/>
                <a:cs typeface="Arial"/>
              </a:rPr>
              <a:t>Nehmens</a:t>
            </a:r>
            <a:endParaRPr sz="36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3600" b="1" spc="-300" dirty="0">
                <a:latin typeface="Arial"/>
                <a:cs typeface="Arial"/>
              </a:rPr>
              <a:t>von</a:t>
            </a:r>
            <a:r>
              <a:rPr sz="3600" b="1" spc="-180" dirty="0">
                <a:latin typeface="Arial"/>
                <a:cs typeface="Arial"/>
              </a:rPr>
              <a:t> </a:t>
            </a:r>
            <a:r>
              <a:rPr sz="3600" b="1" spc="-325" dirty="0">
                <a:latin typeface="Arial"/>
                <a:cs typeface="Arial"/>
              </a:rPr>
              <a:t>Feedback</a:t>
            </a:r>
            <a:r>
              <a:rPr sz="3600" b="1" spc="-215" dirty="0">
                <a:latin typeface="Arial"/>
                <a:cs typeface="Arial"/>
              </a:rPr>
              <a:t> </a:t>
            </a:r>
            <a:r>
              <a:rPr sz="3600" b="1" spc="-100" dirty="0">
                <a:latin typeface="Arial"/>
                <a:cs typeface="Arial"/>
              </a:rPr>
              <a:t>beachten!</a:t>
            </a:r>
            <a:endParaRPr sz="3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13774" y="432245"/>
            <a:ext cx="10364451" cy="112082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067435" marR="5080" indent="-1055370">
              <a:lnSpc>
                <a:spcPct val="100000"/>
              </a:lnSpc>
              <a:spcBef>
                <a:spcPts val="100"/>
              </a:spcBef>
            </a:pPr>
            <a:r>
              <a:rPr sz="3600" spc="-245" dirty="0"/>
              <a:t>Potenzial</a:t>
            </a:r>
            <a:r>
              <a:rPr sz="3600" spc="-204" dirty="0"/>
              <a:t> </a:t>
            </a:r>
            <a:r>
              <a:rPr sz="3600" spc="-345" dirty="0"/>
              <a:t>des</a:t>
            </a:r>
            <a:r>
              <a:rPr sz="3600" spc="-150" dirty="0"/>
              <a:t> </a:t>
            </a:r>
            <a:r>
              <a:rPr sz="3600" spc="-215" dirty="0"/>
              <a:t>videobasierten </a:t>
            </a:r>
            <a:r>
              <a:rPr sz="3600" spc="-275" dirty="0"/>
              <a:t>Kollegialfeedback</a:t>
            </a:r>
            <a:endParaRPr sz="3600" dirty="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2437775" y="5995305"/>
            <a:ext cx="6672887" cy="14106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055"/>
              </a:lnSpc>
            </a:pPr>
            <a:r>
              <a:rPr spc="100" dirty="0"/>
              <a:t>©</a:t>
            </a:r>
            <a:r>
              <a:rPr spc="-50" dirty="0"/>
              <a:t> Helmke</a:t>
            </a:r>
            <a:r>
              <a:rPr spc="-70" dirty="0"/>
              <a:t> </a:t>
            </a:r>
            <a:r>
              <a:rPr spc="-30" dirty="0"/>
              <a:t>2016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288845" y="1782572"/>
            <a:ext cx="7394575" cy="31470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56870" marR="5080" indent="-344805">
              <a:spcBef>
                <a:spcPts val="90"/>
              </a:spcBef>
              <a:buChar char="•"/>
              <a:tabLst>
                <a:tab pos="356870" algn="l"/>
              </a:tabLst>
            </a:pPr>
            <a:r>
              <a:rPr sz="3200" spc="-260" dirty="0">
                <a:latin typeface="Arial"/>
                <a:cs typeface="Arial"/>
              </a:rPr>
              <a:t>Chance</a:t>
            </a:r>
            <a:r>
              <a:rPr sz="3200" spc="-11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für</a:t>
            </a:r>
            <a:r>
              <a:rPr sz="3200" spc="-145" dirty="0">
                <a:latin typeface="Arial"/>
                <a:cs typeface="Arial"/>
              </a:rPr>
              <a:t> </a:t>
            </a:r>
            <a:r>
              <a:rPr sz="3200" spc="-160" dirty="0">
                <a:latin typeface="Arial"/>
                <a:cs typeface="Arial"/>
              </a:rPr>
              <a:t>Erprobung</a:t>
            </a:r>
            <a:r>
              <a:rPr sz="3200" spc="-65" dirty="0">
                <a:latin typeface="Arial"/>
                <a:cs typeface="Arial"/>
              </a:rPr>
              <a:t> </a:t>
            </a:r>
            <a:r>
              <a:rPr sz="3200" spc="-120" dirty="0">
                <a:latin typeface="Arial"/>
                <a:cs typeface="Arial"/>
              </a:rPr>
              <a:t>neuer</a:t>
            </a:r>
            <a:r>
              <a:rPr sz="3200" spc="-140" dirty="0">
                <a:latin typeface="Arial"/>
                <a:cs typeface="Arial"/>
              </a:rPr>
              <a:t> </a:t>
            </a:r>
            <a:r>
              <a:rPr sz="3200" spc="-80" dirty="0">
                <a:latin typeface="Arial"/>
                <a:cs typeface="Arial"/>
              </a:rPr>
              <a:t>Methoden</a:t>
            </a:r>
            <a:r>
              <a:rPr sz="3200" spc="-95" dirty="0">
                <a:latin typeface="Arial"/>
                <a:cs typeface="Arial"/>
              </a:rPr>
              <a:t> </a:t>
            </a:r>
            <a:r>
              <a:rPr sz="3200" spc="-25" dirty="0">
                <a:latin typeface="Arial"/>
                <a:cs typeface="Arial"/>
              </a:rPr>
              <a:t>im </a:t>
            </a:r>
            <a:r>
              <a:rPr sz="3200" spc="-105" dirty="0">
                <a:latin typeface="Arial"/>
                <a:cs typeface="Arial"/>
              </a:rPr>
              <a:t>bewertungsfreien</a:t>
            </a:r>
            <a:r>
              <a:rPr sz="3200" spc="-80" dirty="0">
                <a:latin typeface="Arial"/>
                <a:cs typeface="Arial"/>
              </a:rPr>
              <a:t> </a:t>
            </a:r>
            <a:r>
              <a:rPr sz="3200" spc="-300" dirty="0">
                <a:latin typeface="Arial"/>
                <a:cs typeface="Arial"/>
              </a:rPr>
              <a:t>Raum</a:t>
            </a:r>
            <a:endParaRPr sz="3200">
              <a:latin typeface="Arial"/>
              <a:cs typeface="Arial"/>
            </a:endParaRPr>
          </a:p>
          <a:p>
            <a:pPr marL="356870" marR="130810" indent="-344805">
              <a:spcBef>
                <a:spcPts val="770"/>
              </a:spcBef>
              <a:buChar char="•"/>
              <a:tabLst>
                <a:tab pos="356870" algn="l"/>
              </a:tabLst>
            </a:pPr>
            <a:r>
              <a:rPr sz="3200" spc="-195" dirty="0">
                <a:latin typeface="Arial"/>
                <a:cs typeface="Arial"/>
              </a:rPr>
              <a:t>Bewusstmachung</a:t>
            </a:r>
            <a:r>
              <a:rPr sz="3200" spc="20" dirty="0">
                <a:latin typeface="Arial"/>
                <a:cs typeface="Arial"/>
              </a:rPr>
              <a:t> </a:t>
            </a:r>
            <a:r>
              <a:rPr sz="3200" spc="-125" dirty="0">
                <a:latin typeface="Arial"/>
                <a:cs typeface="Arial"/>
              </a:rPr>
              <a:t>eingefahrener</a:t>
            </a:r>
            <a:r>
              <a:rPr sz="3200" spc="-50" dirty="0">
                <a:latin typeface="Arial"/>
                <a:cs typeface="Arial"/>
              </a:rPr>
              <a:t> </a:t>
            </a:r>
            <a:r>
              <a:rPr sz="3200" spc="-110" dirty="0">
                <a:latin typeface="Arial"/>
                <a:cs typeface="Arial"/>
              </a:rPr>
              <a:t>Routinen </a:t>
            </a:r>
            <a:r>
              <a:rPr sz="3200" spc="-114" dirty="0">
                <a:latin typeface="Arial"/>
                <a:cs typeface="Arial"/>
              </a:rPr>
              <a:t>und</a:t>
            </a:r>
            <a:r>
              <a:rPr sz="3200" spc="-100" dirty="0">
                <a:latin typeface="Arial"/>
                <a:cs typeface="Arial"/>
              </a:rPr>
              <a:t> </a:t>
            </a:r>
            <a:r>
              <a:rPr sz="3200" spc="-140" dirty="0">
                <a:latin typeface="Arial"/>
                <a:cs typeface="Arial"/>
              </a:rPr>
              <a:t>unbewusster</a:t>
            </a:r>
            <a:r>
              <a:rPr sz="3200" spc="-7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Marotten</a:t>
            </a:r>
            <a:endParaRPr sz="3200">
              <a:latin typeface="Arial"/>
              <a:cs typeface="Arial"/>
            </a:endParaRPr>
          </a:p>
          <a:p>
            <a:pPr marL="356870" marR="107314" indent="-344805">
              <a:spcBef>
                <a:spcPts val="775"/>
              </a:spcBef>
              <a:buChar char="•"/>
              <a:tabLst>
                <a:tab pos="356870" algn="l"/>
              </a:tabLst>
            </a:pPr>
            <a:r>
              <a:rPr sz="3200" spc="-130" dirty="0">
                <a:latin typeface="Arial"/>
                <a:cs typeface="Arial"/>
              </a:rPr>
              <a:t>Öffnung</a:t>
            </a:r>
            <a:r>
              <a:rPr sz="3200" spc="-65" dirty="0">
                <a:latin typeface="Arial"/>
                <a:cs typeface="Arial"/>
              </a:rPr>
              <a:t> </a:t>
            </a:r>
            <a:r>
              <a:rPr sz="3200" spc="-105" dirty="0">
                <a:latin typeface="Arial"/>
                <a:cs typeface="Arial"/>
              </a:rPr>
              <a:t>subjektiver</a:t>
            </a:r>
            <a:r>
              <a:rPr sz="3200" spc="-90" dirty="0">
                <a:latin typeface="Arial"/>
                <a:cs typeface="Arial"/>
              </a:rPr>
              <a:t> </a:t>
            </a:r>
            <a:r>
              <a:rPr sz="3200" spc="-135" dirty="0">
                <a:latin typeface="Arial"/>
                <a:cs typeface="Arial"/>
              </a:rPr>
              <a:t>Theorien,</a:t>
            </a:r>
            <a:r>
              <a:rPr sz="3200" spc="-55" dirty="0">
                <a:latin typeface="Arial"/>
                <a:cs typeface="Arial"/>
              </a:rPr>
              <a:t> Erkennen </a:t>
            </a:r>
            <a:r>
              <a:rPr sz="3200" spc="-140" dirty="0">
                <a:latin typeface="Arial"/>
                <a:cs typeface="Arial"/>
              </a:rPr>
              <a:t>von</a:t>
            </a:r>
            <a:r>
              <a:rPr sz="3200" spc="-120" dirty="0">
                <a:latin typeface="Arial"/>
                <a:cs typeface="Arial"/>
              </a:rPr>
              <a:t> </a:t>
            </a:r>
            <a:r>
              <a:rPr sz="3200" spc="-125" dirty="0">
                <a:latin typeface="Arial"/>
                <a:cs typeface="Arial"/>
              </a:rPr>
              <a:t>Urteilstendenzen</a:t>
            </a:r>
            <a:r>
              <a:rPr sz="3200" spc="-114" dirty="0">
                <a:latin typeface="Arial"/>
                <a:cs typeface="Arial"/>
              </a:rPr>
              <a:t> und</a:t>
            </a:r>
            <a:r>
              <a:rPr sz="3200" spc="-110" dirty="0">
                <a:latin typeface="Arial"/>
                <a:cs typeface="Arial"/>
              </a:rPr>
              <a:t> </a:t>
            </a:r>
            <a:r>
              <a:rPr sz="3200" spc="-90" dirty="0">
                <a:latin typeface="Arial"/>
                <a:cs typeface="Arial"/>
              </a:rPr>
              <a:t>blinden</a:t>
            </a:r>
            <a:r>
              <a:rPr sz="3200" spc="-110" dirty="0">
                <a:latin typeface="Arial"/>
                <a:cs typeface="Arial"/>
              </a:rPr>
              <a:t> </a:t>
            </a:r>
            <a:r>
              <a:rPr sz="3200" spc="-175" dirty="0">
                <a:latin typeface="Arial"/>
                <a:cs typeface="Arial"/>
              </a:rPr>
              <a:t>Flecken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2437775" y="5995305"/>
            <a:ext cx="6672887" cy="14106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055"/>
              </a:lnSpc>
            </a:pPr>
            <a:r>
              <a:rPr spc="100" dirty="0"/>
              <a:t>©</a:t>
            </a:r>
            <a:r>
              <a:rPr spc="-50" dirty="0"/>
              <a:t> Helmke</a:t>
            </a:r>
            <a:r>
              <a:rPr spc="-70" dirty="0"/>
              <a:t> </a:t>
            </a:r>
            <a:r>
              <a:rPr spc="-30" dirty="0"/>
              <a:t>2016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981200" y="274320"/>
            <a:ext cx="8229600" cy="1066800"/>
          </a:xfrm>
          <a:prstGeom prst="rect">
            <a:avLst/>
          </a:prstGeom>
          <a:solidFill>
            <a:srgbClr val="FFFF99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3960"/>
              </a:lnSpc>
            </a:pPr>
            <a:r>
              <a:rPr sz="3600" b="1" spc="-270" dirty="0">
                <a:latin typeface="Arial"/>
                <a:cs typeface="Arial"/>
              </a:rPr>
              <a:t>Verbesserte</a:t>
            </a:r>
            <a:r>
              <a:rPr sz="3600" b="1" spc="-180" dirty="0">
                <a:latin typeface="Arial"/>
                <a:cs typeface="Arial"/>
              </a:rPr>
              <a:t> </a:t>
            </a:r>
            <a:r>
              <a:rPr sz="3600" b="1" spc="-270" dirty="0">
                <a:latin typeface="Arial"/>
                <a:cs typeface="Arial"/>
              </a:rPr>
              <a:t>Handlungsfähigkeit</a:t>
            </a:r>
            <a:r>
              <a:rPr sz="3600" b="1" spc="-185" dirty="0">
                <a:latin typeface="Arial"/>
                <a:cs typeface="Arial"/>
              </a:rPr>
              <a:t> </a:t>
            </a:r>
            <a:r>
              <a:rPr sz="3600" b="1" spc="-330" dirty="0">
                <a:latin typeface="Arial"/>
                <a:cs typeface="Arial"/>
              </a:rPr>
              <a:t>durch</a:t>
            </a:r>
            <a:endParaRPr sz="3600">
              <a:latin typeface="Arial"/>
              <a:cs typeface="Arial"/>
            </a:endParaRPr>
          </a:p>
          <a:p>
            <a:pPr marL="2540" algn="ctr"/>
            <a:r>
              <a:rPr sz="3600" b="1" spc="-305" dirty="0">
                <a:latin typeface="Arial"/>
                <a:cs typeface="Arial"/>
              </a:rPr>
              <a:t>Erkennen</a:t>
            </a:r>
            <a:r>
              <a:rPr sz="3600" b="1" spc="-204" dirty="0">
                <a:latin typeface="Arial"/>
                <a:cs typeface="Arial"/>
              </a:rPr>
              <a:t> </a:t>
            </a:r>
            <a:r>
              <a:rPr sz="3600" b="1" spc="-195" dirty="0">
                <a:latin typeface="Arial"/>
                <a:cs typeface="Arial"/>
              </a:rPr>
              <a:t>blinder </a:t>
            </a:r>
            <a:r>
              <a:rPr sz="3600" b="1" spc="-330" dirty="0">
                <a:latin typeface="Arial"/>
                <a:cs typeface="Arial"/>
              </a:rPr>
              <a:t>Flecken</a:t>
            </a:r>
            <a:endParaRPr sz="36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974850" y="2198498"/>
          <a:ext cx="7416800" cy="43199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08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08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602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2400" spc="-50" dirty="0">
                          <a:latin typeface="Arial"/>
                          <a:cs typeface="Arial"/>
                        </a:rPr>
                        <a:t>A</a:t>
                      </a:r>
                      <a:endParaRPr sz="24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sz="2400" b="1" spc="-35" dirty="0">
                          <a:latin typeface="Arial"/>
                          <a:cs typeface="Arial"/>
                        </a:rPr>
                        <a:t>öffentlich</a:t>
                      </a:r>
                      <a:endParaRPr sz="2400">
                        <a:latin typeface="Arial"/>
                        <a:cs typeface="Arial"/>
                      </a:endParaRPr>
                    </a:p>
                    <a:p>
                      <a:pPr marL="794385" marR="789305" indent="-2540" algn="ctr">
                        <a:lnSpc>
                          <a:spcPct val="114999"/>
                        </a:lnSpc>
                        <a:spcBef>
                          <a:spcPts val="5"/>
                        </a:spcBef>
                      </a:pPr>
                      <a:r>
                        <a:rPr sz="2400" spc="-10" dirty="0">
                          <a:latin typeface="Arial"/>
                          <a:cs typeface="Arial"/>
                        </a:rPr>
                        <a:t>mir</a:t>
                      </a:r>
                      <a:r>
                        <a:rPr sz="2400" spc="-1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spc="-10" dirty="0">
                          <a:latin typeface="Arial"/>
                          <a:cs typeface="Arial"/>
                        </a:rPr>
                        <a:t>bekannt, </a:t>
                      </a:r>
                      <a:r>
                        <a:rPr sz="2400" spc="-105" dirty="0">
                          <a:latin typeface="Arial"/>
                          <a:cs typeface="Arial"/>
                        </a:rPr>
                        <a:t>anderen</a:t>
                      </a:r>
                      <a:r>
                        <a:rPr sz="2400" spc="-1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spc="-85" dirty="0">
                          <a:latin typeface="Arial"/>
                          <a:cs typeface="Arial"/>
                        </a:rPr>
                        <a:t>bekannt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133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2400" spc="-520" dirty="0">
                          <a:latin typeface="Arial"/>
                          <a:cs typeface="Arial"/>
                        </a:rPr>
                        <a:t>C</a:t>
                      </a:r>
                      <a:endParaRPr sz="2400">
                        <a:latin typeface="Arial"/>
                        <a:cs typeface="Arial"/>
                      </a:endParaRPr>
                    </a:p>
                    <a:p>
                      <a:pPr marL="1049020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sz="2400" b="1" spc="-135" dirty="0">
                          <a:latin typeface="Arial"/>
                          <a:cs typeface="Arial"/>
                        </a:rPr>
                        <a:t>blinder</a:t>
                      </a:r>
                      <a:r>
                        <a:rPr sz="2400" b="1" spc="-1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30" dirty="0">
                          <a:latin typeface="Arial"/>
                          <a:cs typeface="Arial"/>
                        </a:rPr>
                        <a:t>Fleck</a:t>
                      </a:r>
                      <a:endParaRPr sz="2400">
                        <a:latin typeface="Arial"/>
                        <a:cs typeface="Arial"/>
                      </a:endParaRPr>
                    </a:p>
                    <a:p>
                      <a:pPr marL="795655" marR="713740" indent="-73660">
                        <a:lnSpc>
                          <a:spcPct val="114999"/>
                        </a:lnSpc>
                        <a:spcBef>
                          <a:spcPts val="5"/>
                        </a:spcBef>
                      </a:pPr>
                      <a:r>
                        <a:rPr sz="2400" spc="-10" dirty="0">
                          <a:latin typeface="Arial"/>
                          <a:cs typeface="Arial"/>
                        </a:rPr>
                        <a:t>mir</a:t>
                      </a:r>
                      <a:r>
                        <a:rPr sz="2400" spc="-1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spc="-45" dirty="0">
                          <a:latin typeface="Arial"/>
                          <a:cs typeface="Arial"/>
                        </a:rPr>
                        <a:t>nicht</a:t>
                      </a:r>
                      <a:r>
                        <a:rPr sz="2400" spc="-1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spc="-85" dirty="0">
                          <a:latin typeface="Arial"/>
                          <a:cs typeface="Arial"/>
                        </a:rPr>
                        <a:t>bekannt, </a:t>
                      </a:r>
                      <a:r>
                        <a:rPr sz="2400" spc="-105" dirty="0">
                          <a:latin typeface="Arial"/>
                          <a:cs typeface="Arial"/>
                        </a:rPr>
                        <a:t>anderen</a:t>
                      </a:r>
                      <a:r>
                        <a:rPr sz="2400" spc="-1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spc="-10" dirty="0">
                          <a:latin typeface="Arial"/>
                          <a:cs typeface="Arial"/>
                        </a:rPr>
                        <a:t>bekannt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133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596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2400" spc="-355" dirty="0">
                          <a:latin typeface="Arial"/>
                          <a:cs typeface="Arial"/>
                        </a:rPr>
                        <a:t>B</a:t>
                      </a:r>
                      <a:endParaRPr sz="24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2400" b="1" spc="-25" dirty="0">
                          <a:latin typeface="Arial"/>
                          <a:cs typeface="Arial"/>
                        </a:rPr>
                        <a:t>geheim</a:t>
                      </a:r>
                      <a:endParaRPr sz="24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sz="2400" spc="-10" dirty="0">
                          <a:latin typeface="Arial"/>
                          <a:cs typeface="Arial"/>
                        </a:rPr>
                        <a:t>mir</a:t>
                      </a:r>
                      <a:r>
                        <a:rPr sz="2400" spc="-1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spc="-10" dirty="0">
                          <a:latin typeface="Arial"/>
                          <a:cs typeface="Arial"/>
                        </a:rPr>
                        <a:t>bekannt,</a:t>
                      </a:r>
                      <a:endParaRPr sz="24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2400" spc="-105" dirty="0">
                          <a:latin typeface="Arial"/>
                          <a:cs typeface="Arial"/>
                        </a:rPr>
                        <a:t>anderen</a:t>
                      </a:r>
                      <a:r>
                        <a:rPr sz="2400" spc="-1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spc="-50" dirty="0">
                          <a:latin typeface="Arial"/>
                          <a:cs typeface="Arial"/>
                        </a:rPr>
                        <a:t>nicht</a:t>
                      </a:r>
                      <a:r>
                        <a:rPr sz="2400" spc="-1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spc="-10" dirty="0">
                          <a:latin typeface="Arial"/>
                          <a:cs typeface="Arial"/>
                        </a:rPr>
                        <a:t>bekannt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139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2400" spc="-315" dirty="0">
                          <a:latin typeface="Arial"/>
                          <a:cs typeface="Arial"/>
                        </a:rPr>
                        <a:t>D</a:t>
                      </a:r>
                      <a:endParaRPr sz="24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2400" b="1" spc="-50" dirty="0">
                          <a:latin typeface="Arial"/>
                          <a:cs typeface="Arial"/>
                        </a:rPr>
                        <a:t>unbekannt</a:t>
                      </a:r>
                      <a:endParaRPr sz="2400">
                        <a:latin typeface="Arial"/>
                        <a:cs typeface="Arial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sz="2400" spc="-10" dirty="0">
                          <a:latin typeface="Arial"/>
                          <a:cs typeface="Arial"/>
                        </a:rPr>
                        <a:t>mir</a:t>
                      </a:r>
                      <a:r>
                        <a:rPr sz="2400" spc="-1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spc="-45" dirty="0">
                          <a:latin typeface="Arial"/>
                          <a:cs typeface="Arial"/>
                        </a:rPr>
                        <a:t>nicht</a:t>
                      </a:r>
                      <a:r>
                        <a:rPr sz="2400" spc="-1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spc="-10" dirty="0">
                          <a:latin typeface="Arial"/>
                          <a:cs typeface="Arial"/>
                        </a:rPr>
                        <a:t>bekannt,</a:t>
                      </a:r>
                      <a:endParaRPr sz="24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2400" spc="-105" dirty="0">
                          <a:latin typeface="Arial"/>
                          <a:cs typeface="Arial"/>
                        </a:rPr>
                        <a:t>anderen </a:t>
                      </a:r>
                      <a:r>
                        <a:rPr sz="2400" spc="-50" dirty="0">
                          <a:latin typeface="Arial"/>
                          <a:cs typeface="Arial"/>
                        </a:rPr>
                        <a:t>nicht</a:t>
                      </a:r>
                      <a:r>
                        <a:rPr sz="2400" spc="-1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spc="-10" dirty="0">
                          <a:latin typeface="Arial"/>
                          <a:cs typeface="Arial"/>
                        </a:rPr>
                        <a:t>bekannt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139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2880" y="2875271"/>
            <a:ext cx="11521440" cy="112082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24765" marR="5080" indent="-12700">
              <a:lnSpc>
                <a:spcPct val="100000"/>
              </a:lnSpc>
              <a:spcBef>
                <a:spcPts val="100"/>
              </a:spcBef>
            </a:pPr>
            <a:r>
              <a:rPr sz="7200" spc="-525" dirty="0"/>
              <a:t>Hürden</a:t>
            </a:r>
            <a:r>
              <a:rPr sz="7200" spc="-355" dirty="0"/>
              <a:t> </a:t>
            </a:r>
            <a:r>
              <a:rPr sz="7200" spc="-600" dirty="0"/>
              <a:t>und </a:t>
            </a:r>
            <a:r>
              <a:rPr sz="7200" spc="-570" dirty="0"/>
              <a:t>Hindernisse</a:t>
            </a:r>
            <a:endParaRPr sz="7200" dirty="0"/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xfrm>
            <a:off x="2437775" y="5995305"/>
            <a:ext cx="6672887" cy="14106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055"/>
              </a:lnSpc>
            </a:pPr>
            <a:r>
              <a:rPr spc="100" dirty="0"/>
              <a:t>©</a:t>
            </a:r>
            <a:r>
              <a:rPr spc="-50" dirty="0"/>
              <a:t> Helmke</a:t>
            </a:r>
            <a:r>
              <a:rPr spc="-70" dirty="0"/>
              <a:t> </a:t>
            </a:r>
            <a:r>
              <a:rPr spc="-30" dirty="0"/>
              <a:t>2016</a:t>
            </a:r>
          </a:p>
        </p:txBody>
      </p:sp>
      <p:pic>
        <p:nvPicPr>
          <p:cNvPr id="2050" name="Picture 2" descr="Hürden Stock Illustrationen, Vektoren, &amp; Kliparts - 1,930 ...">
            <a:extLst>
              <a:ext uri="{FF2B5EF4-FFF2-40B4-BE49-F238E27FC236}">
                <a16:creationId xmlns:a16="http://schemas.microsoft.com/office/drawing/2014/main" id="{81933E0C-463D-41BF-B822-5E1055BCF7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0525" y="532737"/>
            <a:ext cx="9446150" cy="2035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2437775" y="5995305"/>
            <a:ext cx="6672887" cy="14106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055"/>
              </a:lnSpc>
            </a:pPr>
            <a:r>
              <a:rPr spc="100" dirty="0"/>
              <a:t>©</a:t>
            </a:r>
            <a:r>
              <a:rPr spc="-50" dirty="0"/>
              <a:t> Helmke</a:t>
            </a:r>
            <a:r>
              <a:rPr spc="-70" dirty="0"/>
              <a:t> </a:t>
            </a:r>
            <a:r>
              <a:rPr spc="-30" dirty="0"/>
              <a:t>2016</a:t>
            </a: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81200" y="342981"/>
            <a:ext cx="8229600" cy="639919"/>
          </a:xfrm>
          <a:prstGeom prst="rect">
            <a:avLst/>
          </a:prstGeom>
          <a:solidFill>
            <a:srgbClr val="FFFF99"/>
          </a:solidFill>
        </p:spPr>
        <p:txBody>
          <a:bodyPr vert="horz" wrap="square" lIns="0" tIns="85090" rIns="0" bIns="0" rtlCol="0" anchor="ctr">
            <a:spAutoFit/>
          </a:bodyPr>
          <a:lstStyle/>
          <a:p>
            <a:pPr>
              <a:lnSpc>
                <a:spcPct val="100000"/>
              </a:lnSpc>
              <a:spcBef>
                <a:spcPts val="670"/>
              </a:spcBef>
            </a:pPr>
            <a:r>
              <a:rPr sz="3600" spc="-280" dirty="0"/>
              <a:t>Datenschutz</a:t>
            </a:r>
            <a:r>
              <a:rPr sz="3600" spc="-204" dirty="0"/>
              <a:t> </a:t>
            </a:r>
            <a:r>
              <a:rPr sz="3600" spc="-285" dirty="0"/>
              <a:t>und</a:t>
            </a:r>
            <a:r>
              <a:rPr sz="3600" spc="-175" dirty="0"/>
              <a:t> </a:t>
            </a:r>
            <a:r>
              <a:rPr sz="3600" spc="-325" dirty="0"/>
              <a:t>Genehmigung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2060244" y="1422273"/>
            <a:ext cx="7811770" cy="412242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56870" marR="83185" indent="-344805">
              <a:spcBef>
                <a:spcPts val="90"/>
              </a:spcBef>
              <a:buChar char="•"/>
              <a:tabLst>
                <a:tab pos="356870" algn="l"/>
              </a:tabLst>
            </a:pPr>
            <a:r>
              <a:rPr sz="3200" spc="-180" dirty="0">
                <a:latin typeface="Arial"/>
                <a:cs typeface="Arial"/>
              </a:rPr>
              <a:t>Die</a:t>
            </a:r>
            <a:r>
              <a:rPr sz="3200" spc="-150" dirty="0">
                <a:latin typeface="Arial"/>
                <a:cs typeface="Arial"/>
              </a:rPr>
              <a:t> </a:t>
            </a:r>
            <a:r>
              <a:rPr sz="3200" spc="-80" dirty="0">
                <a:latin typeface="Arial"/>
                <a:cs typeface="Arial"/>
              </a:rPr>
              <a:t>schriftliche</a:t>
            </a:r>
            <a:r>
              <a:rPr sz="3200" spc="-135" dirty="0">
                <a:latin typeface="Arial"/>
                <a:cs typeface="Arial"/>
              </a:rPr>
              <a:t> </a:t>
            </a:r>
            <a:r>
              <a:rPr sz="3200" spc="-145" dirty="0">
                <a:latin typeface="Arial"/>
                <a:cs typeface="Arial"/>
              </a:rPr>
              <a:t>Einverständniserklärung</a:t>
            </a:r>
            <a:r>
              <a:rPr sz="3200" spc="-40" dirty="0">
                <a:latin typeface="Arial"/>
                <a:cs typeface="Arial"/>
              </a:rPr>
              <a:t> </a:t>
            </a:r>
            <a:r>
              <a:rPr sz="3200" spc="-25" dirty="0">
                <a:latin typeface="Arial"/>
                <a:cs typeface="Arial"/>
              </a:rPr>
              <a:t>der </a:t>
            </a:r>
            <a:r>
              <a:rPr sz="3200" spc="-120" dirty="0">
                <a:latin typeface="Arial"/>
                <a:cs typeface="Arial"/>
              </a:rPr>
              <a:t>Eltern</a:t>
            </a:r>
            <a:r>
              <a:rPr sz="3200" spc="-135" dirty="0">
                <a:latin typeface="Arial"/>
                <a:cs typeface="Arial"/>
              </a:rPr>
              <a:t> </a:t>
            </a:r>
            <a:r>
              <a:rPr sz="3200" spc="-114" dirty="0">
                <a:latin typeface="Arial"/>
                <a:cs typeface="Arial"/>
              </a:rPr>
              <a:t>und</a:t>
            </a:r>
            <a:r>
              <a:rPr sz="3200" spc="-110" dirty="0">
                <a:latin typeface="Arial"/>
                <a:cs typeface="Arial"/>
              </a:rPr>
              <a:t> </a:t>
            </a:r>
            <a:r>
              <a:rPr sz="3200" spc="-100" dirty="0">
                <a:latin typeface="Arial"/>
                <a:cs typeface="Arial"/>
              </a:rPr>
              <a:t>die</a:t>
            </a:r>
            <a:r>
              <a:rPr sz="3200" spc="-120" dirty="0">
                <a:latin typeface="Arial"/>
                <a:cs typeface="Arial"/>
              </a:rPr>
              <a:t> </a:t>
            </a:r>
            <a:r>
              <a:rPr sz="3200" spc="-160" dirty="0">
                <a:latin typeface="Arial"/>
                <a:cs typeface="Arial"/>
              </a:rPr>
              <a:t>Zustimmung</a:t>
            </a:r>
            <a:r>
              <a:rPr sz="3200" spc="-45" dirty="0">
                <a:latin typeface="Arial"/>
                <a:cs typeface="Arial"/>
              </a:rPr>
              <a:t> </a:t>
            </a:r>
            <a:r>
              <a:rPr sz="3200" spc="-100" dirty="0">
                <a:latin typeface="Arial"/>
                <a:cs typeface="Arial"/>
              </a:rPr>
              <a:t>der</a:t>
            </a:r>
            <a:r>
              <a:rPr sz="3200" spc="-130" dirty="0">
                <a:latin typeface="Arial"/>
                <a:cs typeface="Arial"/>
              </a:rPr>
              <a:t> Schülerinnen </a:t>
            </a:r>
            <a:r>
              <a:rPr sz="3200" spc="-114" dirty="0">
                <a:latin typeface="Arial"/>
                <a:cs typeface="Arial"/>
              </a:rPr>
              <a:t>und</a:t>
            </a:r>
            <a:r>
              <a:rPr sz="3200" spc="-110" dirty="0">
                <a:latin typeface="Arial"/>
                <a:cs typeface="Arial"/>
              </a:rPr>
              <a:t> </a:t>
            </a:r>
            <a:r>
              <a:rPr sz="3200" spc="-195" dirty="0">
                <a:latin typeface="Arial"/>
                <a:cs typeface="Arial"/>
              </a:rPr>
              <a:t>Schüler</a:t>
            </a:r>
            <a:r>
              <a:rPr sz="3200" spc="-110" dirty="0">
                <a:latin typeface="Arial"/>
                <a:cs typeface="Arial"/>
              </a:rPr>
              <a:t> </a:t>
            </a:r>
            <a:r>
              <a:rPr sz="3200" spc="-75" dirty="0">
                <a:latin typeface="Arial"/>
                <a:cs typeface="Arial"/>
              </a:rPr>
              <a:t>ist</a:t>
            </a:r>
            <a:r>
              <a:rPr sz="3200" spc="-135" dirty="0">
                <a:latin typeface="Arial"/>
                <a:cs typeface="Arial"/>
              </a:rPr>
              <a:t> </a:t>
            </a:r>
            <a:r>
              <a:rPr sz="3200" spc="-55" dirty="0">
                <a:latin typeface="Arial"/>
                <a:cs typeface="Arial"/>
              </a:rPr>
              <a:t>unabdingbar.</a:t>
            </a:r>
            <a:endParaRPr sz="3200">
              <a:latin typeface="Arial"/>
              <a:cs typeface="Arial"/>
            </a:endParaRPr>
          </a:p>
          <a:p>
            <a:pPr marL="356870" marR="5080" indent="-344805">
              <a:spcBef>
                <a:spcPts val="775"/>
              </a:spcBef>
              <a:buChar char="•"/>
              <a:tabLst>
                <a:tab pos="356870" algn="l"/>
              </a:tabLst>
            </a:pPr>
            <a:r>
              <a:rPr sz="3200" spc="-145" dirty="0">
                <a:latin typeface="Arial"/>
                <a:cs typeface="Arial"/>
              </a:rPr>
              <a:t>Gut</a:t>
            </a:r>
            <a:r>
              <a:rPr sz="3200" spc="-90" dirty="0">
                <a:latin typeface="Arial"/>
                <a:cs typeface="Arial"/>
              </a:rPr>
              <a:t> </a:t>
            </a:r>
            <a:r>
              <a:rPr sz="3200" spc="-110" dirty="0">
                <a:latin typeface="Arial"/>
                <a:cs typeface="Arial"/>
              </a:rPr>
              <a:t>begründet,</a:t>
            </a:r>
            <a:r>
              <a:rPr sz="3200" spc="-85" dirty="0">
                <a:latin typeface="Arial"/>
                <a:cs typeface="Arial"/>
              </a:rPr>
              <a:t> </a:t>
            </a:r>
            <a:r>
              <a:rPr sz="3200" spc="-130" dirty="0">
                <a:latin typeface="Arial"/>
                <a:cs typeface="Arial"/>
              </a:rPr>
              <a:t>werden</a:t>
            </a:r>
            <a:r>
              <a:rPr sz="3200" spc="-80" dirty="0">
                <a:latin typeface="Arial"/>
                <a:cs typeface="Arial"/>
              </a:rPr>
              <a:t> </a:t>
            </a:r>
            <a:r>
              <a:rPr sz="3200" spc="-155" dirty="0">
                <a:latin typeface="Arial"/>
                <a:cs typeface="Arial"/>
              </a:rPr>
              <a:t>Maßnahmen,</a:t>
            </a:r>
            <a:r>
              <a:rPr sz="3200" spc="-55" dirty="0">
                <a:latin typeface="Arial"/>
                <a:cs typeface="Arial"/>
              </a:rPr>
              <a:t> </a:t>
            </a:r>
            <a:r>
              <a:rPr sz="3200" spc="-100" dirty="0">
                <a:latin typeface="Arial"/>
                <a:cs typeface="Arial"/>
              </a:rPr>
              <a:t>die</a:t>
            </a:r>
            <a:r>
              <a:rPr sz="3200" spc="-125" dirty="0">
                <a:latin typeface="Arial"/>
                <a:cs typeface="Arial"/>
              </a:rPr>
              <a:t> </a:t>
            </a:r>
            <a:r>
              <a:rPr sz="3200" spc="-25" dirty="0">
                <a:latin typeface="Arial"/>
                <a:cs typeface="Arial"/>
              </a:rPr>
              <a:t>der </a:t>
            </a:r>
            <a:r>
              <a:rPr sz="3200" spc="-95" dirty="0">
                <a:latin typeface="Arial"/>
                <a:cs typeface="Arial"/>
              </a:rPr>
              <a:t>Unterrichtsentwicklung</a:t>
            </a:r>
            <a:r>
              <a:rPr sz="3200" spc="-70" dirty="0">
                <a:latin typeface="Arial"/>
                <a:cs typeface="Arial"/>
              </a:rPr>
              <a:t> </a:t>
            </a:r>
            <a:r>
              <a:rPr sz="3200" spc="-114" dirty="0">
                <a:latin typeface="Arial"/>
                <a:cs typeface="Arial"/>
              </a:rPr>
              <a:t>und</a:t>
            </a:r>
            <a:r>
              <a:rPr sz="3200" spc="-100" dirty="0">
                <a:latin typeface="Arial"/>
                <a:cs typeface="Arial"/>
              </a:rPr>
              <a:t> der</a:t>
            </a:r>
            <a:r>
              <a:rPr sz="3200" spc="-125" dirty="0">
                <a:latin typeface="Arial"/>
                <a:cs typeface="Arial"/>
              </a:rPr>
              <a:t> </a:t>
            </a:r>
            <a:r>
              <a:rPr sz="3200" spc="-30" dirty="0">
                <a:latin typeface="Arial"/>
                <a:cs typeface="Arial"/>
              </a:rPr>
              <a:t>Förderung </a:t>
            </a:r>
            <a:r>
              <a:rPr sz="3200" spc="-235" dirty="0">
                <a:latin typeface="Arial"/>
                <a:cs typeface="Arial"/>
              </a:rPr>
              <a:t>des</a:t>
            </a:r>
            <a:r>
              <a:rPr sz="3200" spc="-110" dirty="0">
                <a:latin typeface="Arial"/>
                <a:cs typeface="Arial"/>
              </a:rPr>
              <a:t> </a:t>
            </a:r>
            <a:r>
              <a:rPr sz="3200" spc="-204" dirty="0">
                <a:latin typeface="Arial"/>
                <a:cs typeface="Arial"/>
              </a:rPr>
              <a:t>Lernens</a:t>
            </a:r>
            <a:r>
              <a:rPr sz="3200" spc="-80" dirty="0">
                <a:latin typeface="Arial"/>
                <a:cs typeface="Arial"/>
              </a:rPr>
              <a:t> </a:t>
            </a:r>
            <a:r>
              <a:rPr sz="3200" spc="-125" dirty="0">
                <a:latin typeface="Arial"/>
                <a:cs typeface="Arial"/>
              </a:rPr>
              <a:t>dienen,</a:t>
            </a:r>
            <a:r>
              <a:rPr sz="3200" spc="-120" dirty="0">
                <a:latin typeface="Arial"/>
                <a:cs typeface="Arial"/>
              </a:rPr>
              <a:t> </a:t>
            </a:r>
            <a:r>
              <a:rPr sz="3200" spc="-140" dirty="0">
                <a:latin typeface="Arial"/>
                <a:cs typeface="Arial"/>
              </a:rPr>
              <a:t>von</a:t>
            </a:r>
            <a:r>
              <a:rPr sz="3200" spc="-90" dirty="0">
                <a:latin typeface="Arial"/>
                <a:cs typeface="Arial"/>
              </a:rPr>
              <a:t> </a:t>
            </a:r>
            <a:r>
              <a:rPr sz="3200" spc="-120" dirty="0">
                <a:latin typeface="Arial"/>
                <a:cs typeface="Arial"/>
              </a:rPr>
              <a:t>Eltern</a:t>
            </a:r>
            <a:r>
              <a:rPr sz="3200" spc="-13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geschätzt!</a:t>
            </a:r>
            <a:endParaRPr sz="3200">
              <a:latin typeface="Arial"/>
              <a:cs typeface="Arial"/>
            </a:endParaRPr>
          </a:p>
          <a:p>
            <a:pPr marL="356870" marR="1111250" indent="-344805">
              <a:spcBef>
                <a:spcPts val="770"/>
              </a:spcBef>
              <a:buChar char="•"/>
              <a:tabLst>
                <a:tab pos="356870" algn="l"/>
              </a:tabLst>
            </a:pPr>
            <a:r>
              <a:rPr sz="3200" spc="-145" dirty="0">
                <a:latin typeface="Arial"/>
                <a:cs typeface="Arial"/>
              </a:rPr>
              <a:t>Schwierigkeiten</a:t>
            </a:r>
            <a:r>
              <a:rPr sz="3200" spc="-135" dirty="0">
                <a:latin typeface="Arial"/>
                <a:cs typeface="Arial"/>
              </a:rPr>
              <a:t> </a:t>
            </a:r>
            <a:r>
              <a:rPr sz="3200" spc="-55" dirty="0">
                <a:latin typeface="Arial"/>
                <a:cs typeface="Arial"/>
              </a:rPr>
              <a:t>gibt</a:t>
            </a:r>
            <a:r>
              <a:rPr sz="3200" spc="-125" dirty="0">
                <a:latin typeface="Arial"/>
                <a:cs typeface="Arial"/>
              </a:rPr>
              <a:t> </a:t>
            </a:r>
            <a:r>
              <a:rPr sz="3200" spc="-275" dirty="0">
                <a:latin typeface="Arial"/>
                <a:cs typeface="Arial"/>
              </a:rPr>
              <a:t>es</a:t>
            </a:r>
            <a:r>
              <a:rPr sz="3200" spc="-160" dirty="0">
                <a:latin typeface="Arial"/>
                <a:cs typeface="Arial"/>
              </a:rPr>
              <a:t> </a:t>
            </a:r>
            <a:r>
              <a:rPr sz="3200" spc="-120" dirty="0">
                <a:latin typeface="Arial"/>
                <a:cs typeface="Arial"/>
              </a:rPr>
              <a:t>eher</a:t>
            </a:r>
            <a:r>
              <a:rPr sz="3200" spc="-110" dirty="0">
                <a:latin typeface="Arial"/>
                <a:cs typeface="Arial"/>
              </a:rPr>
              <a:t> </a:t>
            </a:r>
            <a:r>
              <a:rPr sz="3200" spc="-105" dirty="0">
                <a:latin typeface="Arial"/>
                <a:cs typeface="Arial"/>
              </a:rPr>
              <a:t>bei</a:t>
            </a:r>
            <a:r>
              <a:rPr sz="3200" spc="-150" dirty="0">
                <a:latin typeface="Arial"/>
                <a:cs typeface="Arial"/>
              </a:rPr>
              <a:t> </a:t>
            </a:r>
            <a:r>
              <a:rPr sz="3200" spc="-25" dirty="0">
                <a:latin typeface="Arial"/>
                <a:cs typeface="Arial"/>
              </a:rPr>
              <a:t>der </a:t>
            </a:r>
            <a:r>
              <a:rPr sz="3200" spc="-180" dirty="0">
                <a:latin typeface="Arial"/>
                <a:cs typeface="Arial"/>
              </a:rPr>
              <a:t>Genehmigung</a:t>
            </a:r>
            <a:r>
              <a:rPr sz="3200" spc="-75" dirty="0">
                <a:latin typeface="Arial"/>
                <a:cs typeface="Arial"/>
              </a:rPr>
              <a:t> </a:t>
            </a:r>
            <a:r>
              <a:rPr sz="3200" spc="-130" dirty="0">
                <a:latin typeface="Arial"/>
                <a:cs typeface="Arial"/>
              </a:rPr>
              <a:t>durch</a:t>
            </a:r>
            <a:r>
              <a:rPr sz="3200" spc="-140" dirty="0">
                <a:latin typeface="Arial"/>
                <a:cs typeface="Arial"/>
              </a:rPr>
              <a:t> </a:t>
            </a:r>
            <a:r>
              <a:rPr sz="3200" spc="-100" dirty="0">
                <a:latin typeface="Arial"/>
                <a:cs typeface="Arial"/>
              </a:rPr>
              <a:t>die</a:t>
            </a:r>
            <a:r>
              <a:rPr sz="3200" spc="-140" dirty="0">
                <a:latin typeface="Arial"/>
                <a:cs typeface="Arial"/>
              </a:rPr>
              <a:t> </a:t>
            </a:r>
            <a:r>
              <a:rPr sz="3200" spc="-130" dirty="0">
                <a:latin typeface="Arial"/>
                <a:cs typeface="Arial"/>
              </a:rPr>
              <a:t>Schulaufsicht.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35600" y="2853989"/>
            <a:ext cx="2732098" cy="345890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40222" y="2538977"/>
            <a:ext cx="2971520" cy="3971551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7692009" y="1571956"/>
            <a:ext cx="163195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" algn="ctr">
              <a:spcBef>
                <a:spcPts val="100"/>
              </a:spcBef>
            </a:pPr>
            <a:r>
              <a:rPr sz="2400" spc="-100" dirty="0">
                <a:latin typeface="Arial"/>
                <a:cs typeface="Arial"/>
              </a:rPr>
              <a:t>Stativ</a:t>
            </a:r>
            <a:r>
              <a:rPr sz="2400" u="sng" spc="-130" dirty="0">
                <a:uFill>
                  <a:solidFill>
                    <a:srgbClr val="0000FF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sz="2400" spc="-25" dirty="0">
                <a:latin typeface="Arial"/>
                <a:cs typeface="Arial"/>
              </a:rPr>
              <a:t>für</a:t>
            </a:r>
            <a:endParaRPr sz="2400">
              <a:latin typeface="Arial"/>
              <a:cs typeface="Arial"/>
            </a:endParaRPr>
          </a:p>
          <a:p>
            <a:pPr algn="ctr">
              <a:spcBef>
                <a:spcPts val="5"/>
              </a:spcBef>
            </a:pPr>
            <a:r>
              <a:rPr sz="2400" spc="-20" dirty="0">
                <a:latin typeface="Arial"/>
                <a:cs typeface="Arial"/>
              </a:rPr>
              <a:t>Mobiltelefon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114194" y="1571956"/>
            <a:ext cx="240919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spc="-55" dirty="0">
                <a:latin typeface="Arial"/>
                <a:cs typeface="Arial"/>
              </a:rPr>
              <a:t>Weitwinkelobjektiv</a:t>
            </a:r>
            <a:endParaRPr sz="2400">
              <a:latin typeface="Arial"/>
              <a:cs typeface="Arial"/>
            </a:endParaRPr>
          </a:p>
          <a:p>
            <a:pPr marL="12700">
              <a:spcBef>
                <a:spcPts val="5"/>
              </a:spcBef>
            </a:pPr>
            <a:r>
              <a:rPr sz="2400" dirty="0">
                <a:latin typeface="Arial"/>
                <a:cs typeface="Arial"/>
              </a:rPr>
              <a:t>für</a:t>
            </a:r>
            <a:r>
              <a:rPr sz="2400" spc="-9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Mobiltelefon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898904" y="356615"/>
            <a:ext cx="8229600" cy="850900"/>
          </a:xfrm>
          <a:custGeom>
            <a:avLst/>
            <a:gdLst/>
            <a:ahLst/>
            <a:cxnLst/>
            <a:rect l="l" t="t" r="r" b="b"/>
            <a:pathLst>
              <a:path w="8229600" h="850900">
                <a:moveTo>
                  <a:pt x="8229600" y="0"/>
                </a:moveTo>
                <a:lnTo>
                  <a:pt x="0" y="0"/>
                </a:lnTo>
                <a:lnTo>
                  <a:pt x="0" y="850391"/>
                </a:lnTo>
                <a:lnTo>
                  <a:pt x="8229600" y="850391"/>
                </a:lnTo>
                <a:lnTo>
                  <a:pt x="822960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692103" y="150022"/>
            <a:ext cx="10364451" cy="1133309"/>
          </a:xfrm>
          <a:prstGeom prst="rect">
            <a:avLst/>
          </a:prstGeom>
        </p:spPr>
        <p:txBody>
          <a:bodyPr vert="horz" wrap="square" lIns="0" tIns="146989" rIns="0" bIns="0" rtlCol="0" anchor="ctr">
            <a:spAutoFit/>
          </a:bodyPr>
          <a:lstStyle/>
          <a:p>
            <a:pPr marR="5080" indent="-18415">
              <a:lnSpc>
                <a:spcPct val="100000"/>
              </a:lnSpc>
              <a:spcBef>
                <a:spcPts val="90"/>
              </a:spcBef>
            </a:pPr>
            <a:r>
              <a:rPr spc="-140" dirty="0"/>
              <a:t>Minimaler</a:t>
            </a:r>
            <a:r>
              <a:rPr spc="-130" dirty="0"/>
              <a:t> </a:t>
            </a:r>
            <a:r>
              <a:rPr spc="-260" dirty="0"/>
              <a:t>technischer</a:t>
            </a:r>
            <a:r>
              <a:rPr spc="-100" dirty="0"/>
              <a:t> </a:t>
            </a:r>
            <a:r>
              <a:rPr spc="-114" dirty="0"/>
              <a:t>Aufwand: </a:t>
            </a:r>
            <a:r>
              <a:rPr spc="-250" dirty="0"/>
              <a:t>Smartphone</a:t>
            </a:r>
            <a:r>
              <a:rPr spc="-90" dirty="0"/>
              <a:t> </a:t>
            </a:r>
            <a:r>
              <a:rPr spc="-290" dirty="0"/>
              <a:t>plus</a:t>
            </a:r>
            <a:r>
              <a:rPr spc="-120" dirty="0"/>
              <a:t> </a:t>
            </a:r>
            <a:r>
              <a:rPr spc="-254" dirty="0"/>
              <a:t>Zubehör</a:t>
            </a:r>
            <a:r>
              <a:rPr spc="-85" dirty="0"/>
              <a:t> </a:t>
            </a:r>
            <a:r>
              <a:rPr sz="2800" b="0" spc="-185" dirty="0"/>
              <a:t>(&lt;</a:t>
            </a:r>
            <a:r>
              <a:rPr sz="2800" b="0" spc="-85" dirty="0"/>
              <a:t> </a:t>
            </a:r>
            <a:r>
              <a:rPr sz="2800" b="0" spc="-155" dirty="0"/>
              <a:t>20</a:t>
            </a:r>
            <a:r>
              <a:rPr sz="2800" b="0" spc="-105" dirty="0"/>
              <a:t> </a:t>
            </a:r>
            <a:r>
              <a:rPr sz="2800" b="0" spc="-25" dirty="0"/>
              <a:t>€)</a:t>
            </a:r>
            <a:endParaRPr sz="2800" dirty="0"/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xfrm>
            <a:off x="2437775" y="5995305"/>
            <a:ext cx="6672887" cy="14106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055"/>
              </a:lnSpc>
            </a:pPr>
            <a:r>
              <a:rPr spc="100" dirty="0"/>
              <a:t>©</a:t>
            </a:r>
            <a:r>
              <a:rPr spc="-50" dirty="0"/>
              <a:t> Helmke</a:t>
            </a:r>
            <a:r>
              <a:rPr spc="-70" dirty="0"/>
              <a:t> </a:t>
            </a:r>
            <a:r>
              <a:rPr spc="-30" dirty="0"/>
              <a:t>2016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019689-AE9A-4519-B74F-6C0868678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„ein </a:t>
            </a:r>
            <a:r>
              <a:rPr lang="de-DE" dirty="0" err="1"/>
              <a:t>BeschreibungsVersuch</a:t>
            </a:r>
            <a:r>
              <a:rPr lang="de-DE" dirty="0"/>
              <a:t>“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5D2E96-592E-4FFD-B7A3-E1638349938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DE" dirty="0"/>
              <a:t>„Der Einsatz von Videos ist ein Merkmal moderner </a:t>
            </a:r>
            <a:r>
              <a:rPr lang="de-DE" b="1" dirty="0"/>
              <a:t>Lehrerbildung</a:t>
            </a:r>
            <a:r>
              <a:rPr lang="de-DE" dirty="0"/>
              <a:t>. Videos ermöglichen es, Unterricht aus verschiedenen Disziplinen und Phasen der </a:t>
            </a:r>
            <a:r>
              <a:rPr lang="de-DE" b="1" dirty="0"/>
              <a:t>Lehrerausbildung</a:t>
            </a:r>
            <a:r>
              <a:rPr lang="de-DE" dirty="0"/>
              <a:t> zu betrachten und so eine </a:t>
            </a:r>
            <a:r>
              <a:rPr lang="de-DE" b="1" dirty="0"/>
              <a:t>Brücke </a:t>
            </a:r>
            <a:r>
              <a:rPr lang="de-DE" dirty="0"/>
              <a:t>zwischen </a:t>
            </a:r>
            <a:r>
              <a:rPr lang="de-DE" b="1" dirty="0"/>
              <a:t>Unterrichtstheorie und Unterrichtspraxis zu schlagen.“</a:t>
            </a:r>
          </a:p>
          <a:p>
            <a:r>
              <a:rPr lang="de-DE" dirty="0"/>
              <a:t>Unterrichtsplanung und -durchführung kriteriengeleitet reflektieren, auswerten und daraus Konsequenzen für die Weiterarbeit ziehen </a:t>
            </a:r>
            <a:r>
              <a:rPr lang="de-DE" b="1" dirty="0"/>
              <a:t>(RRSQ 2.2.1, A7; 4.2.1, A11) Perspektive Reflexivität </a:t>
            </a:r>
          </a:p>
        </p:txBody>
      </p:sp>
    </p:spTree>
    <p:extLst>
      <p:ext uri="{BB962C8B-B14F-4D97-AF65-F5344CB8AC3E}">
        <p14:creationId xmlns:p14="http://schemas.microsoft.com/office/powerpoint/2010/main" val="3606891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8223FB-31DB-4A2D-830D-E7B34E34AA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"Mach ihn! Mach ihn! Er macht ihn! Mario </a:t>
            </a:r>
            <a:r>
              <a:rPr lang="de-DE" b="1" dirty="0" err="1"/>
              <a:t>Götzeeeeeeee</a:t>
            </a:r>
            <a:r>
              <a:rPr lang="de-DE" b="1" dirty="0"/>
              <a:t>!"</a:t>
            </a:r>
            <a:br>
              <a:rPr lang="de-DE" dirty="0"/>
            </a:br>
            <a:r>
              <a:rPr lang="de-DE" sz="1600" b="1" dirty="0"/>
              <a:t>(</a:t>
            </a:r>
            <a:r>
              <a:rPr lang="de-DE" sz="1600" b="1"/>
              <a:t>VOR 11 </a:t>
            </a:r>
            <a:r>
              <a:rPr lang="de-DE" sz="1600" b="1" dirty="0"/>
              <a:t>JAHREN irgendwo in Brasilien)</a:t>
            </a:r>
          </a:p>
        </p:txBody>
      </p:sp>
      <p:pic>
        <p:nvPicPr>
          <p:cNvPr id="2050" name="Picture 2" descr="https://s.bundesliga.com/assets/img/600000/592263_imgw968.jpg">
            <a:extLst>
              <a:ext uri="{FF2B5EF4-FFF2-40B4-BE49-F238E27FC236}">
                <a16:creationId xmlns:a16="http://schemas.microsoft.com/office/drawing/2014/main" id="{CAF40D39-D5F6-498D-9DD3-D42DFF2BB16B}"/>
              </a:ext>
            </a:extLst>
          </p:cNvPr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0776" y="2366963"/>
            <a:ext cx="8116478" cy="4118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6429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1979951" y="1953800"/>
            <a:ext cx="8309187" cy="1245213"/>
          </a:xfrm>
          <a:prstGeom prst="rect">
            <a:avLst/>
          </a:prstGeom>
        </p:spPr>
        <p:txBody>
          <a:bodyPr vert="horz" wrap="square" lIns="0" tIns="13970" rIns="0" bIns="0" rtlCol="0" anchor="ctr">
            <a:spAutoFit/>
          </a:bodyPr>
          <a:lstStyle/>
          <a:p>
            <a:pPr marL="12700" marR="5080" indent="487680">
              <a:lnSpc>
                <a:spcPct val="100000"/>
              </a:lnSpc>
              <a:spcBef>
                <a:spcPts val="110"/>
              </a:spcBef>
            </a:pPr>
            <a:r>
              <a:rPr sz="4000" spc="-315" dirty="0"/>
              <a:t>Einführung</a:t>
            </a:r>
            <a:r>
              <a:rPr sz="4000" spc="-245" dirty="0"/>
              <a:t> </a:t>
            </a:r>
            <a:r>
              <a:rPr sz="4000" spc="-220" dirty="0"/>
              <a:t>in</a:t>
            </a:r>
            <a:r>
              <a:rPr sz="4000" spc="-210" dirty="0"/>
              <a:t> </a:t>
            </a:r>
            <a:r>
              <a:rPr sz="4000" spc="-395" dirty="0"/>
              <a:t>das</a:t>
            </a:r>
            <a:r>
              <a:rPr sz="4000" spc="-210" dirty="0"/>
              <a:t> </a:t>
            </a:r>
            <a:r>
              <a:rPr sz="4000" spc="-325" dirty="0"/>
              <a:t>Thema </a:t>
            </a:r>
            <a:r>
              <a:rPr sz="4000" spc="-250" dirty="0"/>
              <a:t>"Videografie</a:t>
            </a:r>
            <a:r>
              <a:rPr sz="4000" spc="-200" dirty="0"/>
              <a:t> </a:t>
            </a:r>
            <a:r>
              <a:rPr sz="4000" spc="-395" dirty="0"/>
              <a:t>des</a:t>
            </a:r>
            <a:r>
              <a:rPr sz="4000" spc="-190" dirty="0"/>
              <a:t> </a:t>
            </a:r>
            <a:r>
              <a:rPr sz="4000" spc="-225" dirty="0"/>
              <a:t>Unterrichts"</a:t>
            </a:r>
            <a:endParaRPr sz="4000" dirty="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2437775" y="5995305"/>
            <a:ext cx="6672887" cy="14106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055"/>
              </a:lnSpc>
            </a:pPr>
            <a:r>
              <a:rPr spc="100" dirty="0"/>
              <a:t>©</a:t>
            </a:r>
            <a:r>
              <a:rPr spc="-50" dirty="0"/>
              <a:t> Helmke</a:t>
            </a:r>
            <a:r>
              <a:rPr spc="-70" dirty="0"/>
              <a:t> </a:t>
            </a:r>
            <a:r>
              <a:rPr spc="-30" dirty="0"/>
              <a:t>2016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909823" y="3473908"/>
            <a:ext cx="4449445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3200" spc="-204" dirty="0">
                <a:latin typeface="Arial"/>
                <a:cs typeface="Arial"/>
              </a:rPr>
              <a:t>Andreas</a:t>
            </a:r>
            <a:r>
              <a:rPr sz="3200" spc="-80" dirty="0">
                <a:latin typeface="Arial"/>
                <a:cs typeface="Arial"/>
              </a:rPr>
              <a:t> </a:t>
            </a:r>
            <a:r>
              <a:rPr sz="3200" spc="-114" dirty="0">
                <a:latin typeface="Arial"/>
                <a:cs typeface="Arial"/>
              </a:rPr>
              <a:t>und</a:t>
            </a:r>
            <a:r>
              <a:rPr sz="3200" spc="-100" dirty="0">
                <a:latin typeface="Arial"/>
                <a:cs typeface="Arial"/>
              </a:rPr>
              <a:t> </a:t>
            </a:r>
            <a:r>
              <a:rPr sz="3200" spc="-200" dirty="0">
                <a:latin typeface="Arial"/>
                <a:cs typeface="Arial"/>
              </a:rPr>
              <a:t>Tuyet</a:t>
            </a:r>
            <a:r>
              <a:rPr sz="3200" spc="-100" dirty="0">
                <a:latin typeface="Arial"/>
                <a:cs typeface="Arial"/>
              </a:rPr>
              <a:t> </a:t>
            </a:r>
            <a:r>
              <a:rPr sz="3200" spc="-135" dirty="0">
                <a:latin typeface="Arial"/>
                <a:cs typeface="Arial"/>
              </a:rPr>
              <a:t>Helmke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2437775" y="5995305"/>
            <a:ext cx="6672887" cy="14106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055"/>
              </a:lnSpc>
            </a:pPr>
            <a:r>
              <a:rPr spc="100" dirty="0"/>
              <a:t>©</a:t>
            </a:r>
            <a:r>
              <a:rPr spc="-50" dirty="0"/>
              <a:t> Helmke</a:t>
            </a:r>
            <a:r>
              <a:rPr spc="-70" dirty="0"/>
              <a:t> </a:t>
            </a:r>
            <a:r>
              <a:rPr spc="-30" dirty="0"/>
              <a:t>2016</a:t>
            </a: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81200" y="396747"/>
            <a:ext cx="8229600" cy="748923"/>
          </a:xfrm>
          <a:prstGeom prst="rect">
            <a:avLst/>
          </a:prstGeom>
          <a:solidFill>
            <a:srgbClr val="FFFF99"/>
          </a:solidFill>
        </p:spPr>
        <p:txBody>
          <a:bodyPr vert="horz" wrap="square" lIns="0" tIns="193040" rIns="0" bIns="0" rtlCol="0" anchor="ctr">
            <a:spAutoFit/>
          </a:bodyPr>
          <a:lstStyle/>
          <a:p>
            <a:pPr marL="3175">
              <a:lnSpc>
                <a:spcPct val="100000"/>
              </a:lnSpc>
              <a:spcBef>
                <a:spcPts val="1520"/>
              </a:spcBef>
            </a:pPr>
            <a:r>
              <a:rPr lang="de-DE" sz="3600" spc="-275" dirty="0"/>
              <a:t>Themen für Heute</a:t>
            </a:r>
            <a:endParaRPr sz="3600" dirty="0"/>
          </a:p>
        </p:txBody>
      </p:sp>
      <p:sp>
        <p:nvSpPr>
          <p:cNvPr id="3" name="object 3"/>
          <p:cNvSpPr txBox="1"/>
          <p:nvPr/>
        </p:nvSpPr>
        <p:spPr>
          <a:xfrm>
            <a:off x="2060244" y="1810445"/>
            <a:ext cx="7995284" cy="1901161"/>
          </a:xfrm>
          <a:prstGeom prst="rect">
            <a:avLst/>
          </a:prstGeom>
        </p:spPr>
        <p:txBody>
          <a:bodyPr vert="horz" wrap="square" lIns="0" tIns="122555" rIns="0" bIns="0" rtlCol="0">
            <a:spAutoFit/>
          </a:bodyPr>
          <a:lstStyle/>
          <a:p>
            <a:pPr marL="356870" indent="-344170">
              <a:spcBef>
                <a:spcPts val="965"/>
              </a:spcBef>
              <a:buFont typeface="Arial"/>
              <a:buChar char="•"/>
              <a:tabLst>
                <a:tab pos="356870" algn="l"/>
              </a:tabLst>
            </a:pPr>
            <a:r>
              <a:rPr sz="3600" b="1" spc="-290" dirty="0">
                <a:latin typeface="Arial"/>
                <a:cs typeface="Arial"/>
              </a:rPr>
              <a:t>Szenarien</a:t>
            </a:r>
            <a:r>
              <a:rPr sz="3600" b="1" spc="-215" dirty="0">
                <a:latin typeface="Arial"/>
                <a:cs typeface="Arial"/>
              </a:rPr>
              <a:t> </a:t>
            </a:r>
            <a:r>
              <a:rPr sz="3600" b="1" spc="-200" dirty="0">
                <a:latin typeface="Arial"/>
                <a:cs typeface="Arial"/>
              </a:rPr>
              <a:t>der</a:t>
            </a:r>
            <a:r>
              <a:rPr sz="3600" b="1" spc="-204" dirty="0">
                <a:latin typeface="Arial"/>
                <a:cs typeface="Arial"/>
              </a:rPr>
              <a:t> </a:t>
            </a:r>
            <a:r>
              <a:rPr sz="3600" b="1" spc="-280" dirty="0">
                <a:latin typeface="Arial"/>
                <a:cs typeface="Arial"/>
              </a:rPr>
              <a:t>Nutzung</a:t>
            </a:r>
            <a:r>
              <a:rPr sz="3600" b="1" spc="-200" dirty="0">
                <a:latin typeface="Arial"/>
                <a:cs typeface="Arial"/>
              </a:rPr>
              <a:t> </a:t>
            </a:r>
            <a:r>
              <a:rPr sz="3600" b="1" spc="-305" dirty="0">
                <a:latin typeface="Arial"/>
                <a:cs typeface="Arial"/>
              </a:rPr>
              <a:t>von</a:t>
            </a:r>
            <a:r>
              <a:rPr sz="3600" b="1" spc="-180" dirty="0">
                <a:latin typeface="Arial"/>
                <a:cs typeface="Arial"/>
              </a:rPr>
              <a:t> </a:t>
            </a:r>
            <a:r>
              <a:rPr sz="3600" b="1" spc="-295" dirty="0">
                <a:latin typeface="Arial"/>
                <a:cs typeface="Arial"/>
              </a:rPr>
              <a:t>Videos</a:t>
            </a:r>
            <a:endParaRPr sz="3600" dirty="0">
              <a:latin typeface="Arial"/>
              <a:cs typeface="Arial"/>
            </a:endParaRPr>
          </a:p>
          <a:p>
            <a:pPr marL="356870" marR="5080" indent="-344805">
              <a:spcBef>
                <a:spcPts val="870"/>
              </a:spcBef>
              <a:buFont typeface="Arial"/>
              <a:buChar char="•"/>
              <a:tabLst>
                <a:tab pos="356870" algn="l"/>
              </a:tabLst>
            </a:pPr>
            <a:r>
              <a:rPr sz="3600" b="1" spc="-260" dirty="0">
                <a:latin typeface="Arial"/>
                <a:cs typeface="Arial"/>
              </a:rPr>
              <a:t>Hürden</a:t>
            </a:r>
            <a:r>
              <a:rPr sz="3600" b="1" spc="-185" dirty="0">
                <a:latin typeface="Arial"/>
                <a:cs typeface="Arial"/>
              </a:rPr>
              <a:t> </a:t>
            </a:r>
            <a:r>
              <a:rPr sz="3600" b="1" spc="-285" dirty="0">
                <a:latin typeface="Arial"/>
                <a:cs typeface="Arial"/>
              </a:rPr>
              <a:t>und</a:t>
            </a:r>
            <a:r>
              <a:rPr sz="3600" b="1" spc="-180" dirty="0">
                <a:latin typeface="Arial"/>
                <a:cs typeface="Arial"/>
              </a:rPr>
              <a:t> </a:t>
            </a:r>
            <a:r>
              <a:rPr sz="3600" b="1" spc="-285" dirty="0">
                <a:latin typeface="Arial"/>
                <a:cs typeface="Arial"/>
              </a:rPr>
              <a:t>Hindernisse</a:t>
            </a:r>
            <a:r>
              <a:rPr sz="3600" b="1" spc="-225" dirty="0">
                <a:latin typeface="Arial"/>
                <a:cs typeface="Arial"/>
              </a:rPr>
              <a:t> </a:t>
            </a:r>
            <a:r>
              <a:rPr sz="3600" b="1" spc="-200" dirty="0">
                <a:latin typeface="Arial"/>
                <a:cs typeface="Arial"/>
              </a:rPr>
              <a:t>der</a:t>
            </a:r>
            <a:r>
              <a:rPr sz="3600" b="1" spc="-170" dirty="0">
                <a:latin typeface="Arial"/>
                <a:cs typeface="Arial"/>
              </a:rPr>
              <a:t> </a:t>
            </a:r>
            <a:r>
              <a:rPr sz="3600" b="1" spc="-195" dirty="0">
                <a:latin typeface="Arial"/>
                <a:cs typeface="Arial"/>
              </a:rPr>
              <a:t>Videografie </a:t>
            </a:r>
            <a:r>
              <a:rPr sz="3600" b="1" spc="-200" dirty="0">
                <a:latin typeface="Arial"/>
                <a:cs typeface="Arial"/>
              </a:rPr>
              <a:t>in</a:t>
            </a:r>
            <a:r>
              <a:rPr sz="3600" b="1" spc="-160" dirty="0">
                <a:latin typeface="Arial"/>
                <a:cs typeface="Arial"/>
              </a:rPr>
              <a:t> </a:t>
            </a:r>
            <a:r>
              <a:rPr sz="3600" b="1" spc="-210" dirty="0">
                <a:latin typeface="Arial"/>
                <a:cs typeface="Arial"/>
              </a:rPr>
              <a:t>der</a:t>
            </a:r>
            <a:r>
              <a:rPr sz="3600" b="1" spc="-200" dirty="0">
                <a:latin typeface="Arial"/>
                <a:cs typeface="Arial"/>
              </a:rPr>
              <a:t> </a:t>
            </a:r>
            <a:r>
              <a:rPr sz="3600" b="1" spc="-345" dirty="0">
                <a:latin typeface="Arial"/>
                <a:cs typeface="Arial"/>
              </a:rPr>
              <a:t>Schulpraxis</a:t>
            </a:r>
            <a:endParaRPr sz="3600" dirty="0">
              <a:latin typeface="Arial"/>
              <a:cs typeface="Arial"/>
            </a:endParaRPr>
          </a:p>
        </p:txBody>
      </p:sp>
      <p:pic>
        <p:nvPicPr>
          <p:cNvPr id="1026" name="Picture 2" descr="Videokamera-Symbol im Comic-Stil. Film abspielen Vektor Cartoon  Illustration Piktogramm. Video-Streaming-Business-Konzept-Splash-Effekt.  16144090 Vektor Kunst bei Vecteezy">
            <a:extLst>
              <a:ext uri="{FF2B5EF4-FFF2-40B4-BE49-F238E27FC236}">
                <a16:creationId xmlns:a16="http://schemas.microsoft.com/office/drawing/2014/main" id="{A679DCAF-9367-42C8-BFD3-471B9BCBAF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8911" y="3633746"/>
            <a:ext cx="3998843" cy="2122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8223FB-31DB-4A2D-830D-E7B34E34AA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„Wir machen Kunst"</a:t>
            </a:r>
            <a:br>
              <a:rPr lang="de-DE" dirty="0"/>
            </a:br>
            <a:r>
              <a:rPr lang="de-DE" sz="1600" b="1" dirty="0"/>
              <a:t>(VOR 2 Jahren irgendwo an einer Grundschule in Marl)</a:t>
            </a:r>
          </a:p>
        </p:txBody>
      </p:sp>
      <p:pic>
        <p:nvPicPr>
          <p:cNvPr id="4098" name="Picture 2" descr="Schule Cartoon Bilder - Kostenloser Download auf Freepik">
            <a:extLst>
              <a:ext uri="{FF2B5EF4-FFF2-40B4-BE49-F238E27FC236}">
                <a16:creationId xmlns:a16="http://schemas.microsoft.com/office/drawing/2014/main" id="{E6929172-CBD2-40E1-95BD-D64668039B5E}"/>
              </a:ext>
            </a:extLst>
          </p:cNvPr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770" y="2366963"/>
            <a:ext cx="9732397" cy="3424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933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00646" y="222637"/>
            <a:ext cx="9144000" cy="1963972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CC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494845" y="812369"/>
            <a:ext cx="8555603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spcBef>
                <a:spcPts val="100"/>
              </a:spcBef>
            </a:pPr>
            <a:r>
              <a:rPr lang="de-DE" sz="4000" b="1" spc="-480" dirty="0">
                <a:latin typeface="Arial"/>
                <a:cs typeface="Arial"/>
              </a:rPr>
              <a:t>Chancen und Grenzen- Think </a:t>
            </a:r>
            <a:r>
              <a:rPr lang="de-DE" sz="4000" b="1" spc="-480" dirty="0" err="1">
                <a:latin typeface="Arial"/>
                <a:cs typeface="Arial"/>
              </a:rPr>
              <a:t>about</a:t>
            </a:r>
            <a:r>
              <a:rPr lang="de-DE" sz="4000" b="1" spc="-480" dirty="0">
                <a:latin typeface="Arial"/>
                <a:cs typeface="Arial"/>
              </a:rPr>
              <a:t> </a:t>
            </a:r>
            <a:r>
              <a:rPr lang="de-DE" sz="4000" b="1" spc="-480" dirty="0" err="1">
                <a:latin typeface="Arial"/>
                <a:cs typeface="Arial"/>
              </a:rPr>
              <a:t>it</a:t>
            </a:r>
            <a:r>
              <a:rPr lang="de-DE" sz="4000" b="1" spc="-480" dirty="0">
                <a:latin typeface="Arial"/>
                <a:cs typeface="Arial"/>
              </a:rPr>
              <a:t>…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2437775" y="5995305"/>
            <a:ext cx="6672887" cy="14106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055"/>
              </a:lnSpc>
            </a:pPr>
            <a:r>
              <a:rPr spc="100" dirty="0"/>
              <a:t>©</a:t>
            </a:r>
            <a:r>
              <a:rPr spc="-50" dirty="0"/>
              <a:t> Helmke</a:t>
            </a:r>
            <a:r>
              <a:rPr spc="-70" dirty="0"/>
              <a:t> </a:t>
            </a:r>
            <a:r>
              <a:rPr spc="-30" dirty="0"/>
              <a:t>2016</a:t>
            </a: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4FF0780C-5693-429E-A023-1B807E9A82BB}"/>
              </a:ext>
            </a:extLst>
          </p:cNvPr>
          <p:cNvSpPr/>
          <p:nvPr/>
        </p:nvSpPr>
        <p:spPr>
          <a:xfrm>
            <a:off x="1200646" y="3213653"/>
            <a:ext cx="9144000" cy="2614654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CCFF99"/>
          </a:solidFill>
        </p:spPr>
        <p:txBody>
          <a:bodyPr wrap="square" lIns="0" tIns="0" rIns="0" bIns="0" rtlCol="0"/>
          <a:lstStyle/>
          <a:p>
            <a:r>
              <a:rPr lang="de-DE" dirty="0"/>
              <a:t>  </a:t>
            </a:r>
            <a:r>
              <a:rPr lang="de-DE" b="1" dirty="0"/>
              <a:t>Nehmen Sie sich kurz individuell Zeit um für sich folgende Fragen zu beantworten:</a:t>
            </a:r>
          </a:p>
          <a:p>
            <a:endParaRPr lang="de-DE" dirty="0"/>
          </a:p>
          <a:p>
            <a:pPr marL="342900" indent="-342900">
              <a:buAutoNum type="arabicPeriod"/>
            </a:pPr>
            <a:r>
              <a:rPr lang="de-DE" dirty="0"/>
              <a:t>Was sind für Sie geeignete Unterrichtssequenzen im  Rahmen einer Videografie ? (Beispiele)</a:t>
            </a:r>
          </a:p>
          <a:p>
            <a:pPr marL="342900" indent="-342900">
              <a:buFontTx/>
              <a:buAutoNum type="arabicPeriod"/>
            </a:pPr>
            <a:r>
              <a:rPr lang="de-DE" dirty="0"/>
              <a:t>Wie können Sie authentische Unterrichtsvideos nutzen, um Ihre Fähigkeiten zur Analyse komplexer Schul- und Unterrichtssituationen im Kontext der sonderpädagogischen Förderung zu verbessern?</a:t>
            </a:r>
          </a:p>
          <a:p>
            <a:pPr marL="342900" indent="-342900">
              <a:buFontTx/>
              <a:buAutoNum type="arabicPeriod"/>
            </a:pPr>
            <a:r>
              <a:rPr lang="de-DE" dirty="0"/>
              <a:t>Welche Potenziale im Rahmen von </a:t>
            </a:r>
            <a:r>
              <a:rPr lang="de-DE" dirty="0" err="1"/>
              <a:t>Profesionalisierungprozessen</a:t>
            </a:r>
            <a:r>
              <a:rPr lang="de-DE" dirty="0"/>
              <a:t> stecken in der Methode der Videografie?</a:t>
            </a:r>
          </a:p>
          <a:p>
            <a:pPr marL="342900" indent="-342900">
              <a:buFontTx/>
              <a:buAutoNum type="arabicPeriod"/>
            </a:pPr>
            <a:r>
              <a:rPr lang="de-DE" dirty="0"/>
              <a:t>Nennen Sie Grenzen und Risiken der Videografie</a:t>
            </a:r>
          </a:p>
          <a:p>
            <a:pPr marL="342900" indent="-342900">
              <a:buAutoNum type="arabicPeriod"/>
            </a:pPr>
            <a:endParaRPr dirty="0"/>
          </a:p>
        </p:txBody>
      </p:sp>
      <p:pic>
        <p:nvPicPr>
          <p:cNvPr id="3074" name="Picture 2" descr="Comic-Kaufmann Über Neue Konzepte Zu Denken Lizenzfreie ...">
            <a:extLst>
              <a:ext uri="{FF2B5EF4-FFF2-40B4-BE49-F238E27FC236}">
                <a16:creationId xmlns:a16="http://schemas.microsoft.com/office/drawing/2014/main" id="{C8FA1F4A-A4E8-44DB-BB9B-A24E3C158E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5759" y="605604"/>
            <a:ext cx="2122792" cy="2441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2437775" y="5995305"/>
            <a:ext cx="6672887" cy="14106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055"/>
              </a:lnSpc>
            </a:pPr>
            <a:r>
              <a:rPr spc="100" dirty="0"/>
              <a:t>©</a:t>
            </a:r>
            <a:r>
              <a:rPr spc="-50" dirty="0"/>
              <a:t> Helmke</a:t>
            </a:r>
            <a:r>
              <a:rPr spc="-70" dirty="0"/>
              <a:t> </a:t>
            </a:r>
            <a:r>
              <a:rPr spc="-30" dirty="0"/>
              <a:t>2016</a:t>
            </a: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81200" y="103097"/>
            <a:ext cx="8229600" cy="1266372"/>
          </a:xfrm>
          <a:prstGeom prst="rect">
            <a:avLst/>
          </a:prstGeom>
          <a:solidFill>
            <a:srgbClr val="FFFF99"/>
          </a:solidFill>
        </p:spPr>
        <p:txBody>
          <a:bodyPr vert="horz" wrap="square" lIns="0" tIns="156845" rIns="0" bIns="0" rtlCol="0" anchor="ctr">
            <a:spAutoFit/>
          </a:bodyPr>
          <a:lstStyle/>
          <a:p>
            <a:pPr marL="351155">
              <a:lnSpc>
                <a:spcPct val="100000"/>
              </a:lnSpc>
              <a:spcBef>
                <a:spcPts val="1235"/>
              </a:spcBef>
            </a:pPr>
            <a:r>
              <a:rPr sz="3600" spc="-245" dirty="0"/>
              <a:t>Potenzial</a:t>
            </a:r>
            <a:r>
              <a:rPr sz="3600" spc="-165" dirty="0"/>
              <a:t> </a:t>
            </a:r>
            <a:r>
              <a:rPr sz="3600" spc="-225" dirty="0"/>
              <a:t>videobasierter</a:t>
            </a:r>
            <a:r>
              <a:rPr sz="3600" spc="-195" dirty="0"/>
              <a:t> </a:t>
            </a:r>
            <a:r>
              <a:rPr sz="3600" spc="-265" dirty="0"/>
              <a:t>Selbstreflexion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2060245" y="1609420"/>
            <a:ext cx="7847965" cy="2659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6870" marR="5080" indent="-344805">
              <a:spcBef>
                <a:spcPts val="95"/>
              </a:spcBef>
              <a:buChar char="•"/>
              <a:tabLst>
                <a:tab pos="356870" algn="l"/>
              </a:tabLst>
            </a:pPr>
            <a:r>
              <a:rPr sz="3200" spc="-275" dirty="0">
                <a:latin typeface="Arial"/>
                <a:cs typeface="Arial"/>
              </a:rPr>
              <a:t>Fokus</a:t>
            </a:r>
            <a:r>
              <a:rPr sz="3200" spc="-100" dirty="0">
                <a:latin typeface="Arial"/>
                <a:cs typeface="Arial"/>
              </a:rPr>
              <a:t> auf</a:t>
            </a:r>
            <a:r>
              <a:rPr sz="3200" spc="-130" dirty="0">
                <a:latin typeface="Arial"/>
                <a:cs typeface="Arial"/>
              </a:rPr>
              <a:t> </a:t>
            </a:r>
            <a:r>
              <a:rPr sz="3200" spc="-185" dirty="0">
                <a:latin typeface="Arial"/>
                <a:cs typeface="Arial"/>
              </a:rPr>
              <a:t>Themen,</a:t>
            </a:r>
            <a:r>
              <a:rPr sz="3200" spc="-85" dirty="0">
                <a:latin typeface="Arial"/>
                <a:cs typeface="Arial"/>
              </a:rPr>
              <a:t> </a:t>
            </a:r>
            <a:r>
              <a:rPr sz="3200" spc="-100" dirty="0">
                <a:latin typeface="Arial"/>
                <a:cs typeface="Arial"/>
              </a:rPr>
              <a:t>die</a:t>
            </a:r>
            <a:r>
              <a:rPr sz="3200" spc="-145" dirty="0">
                <a:latin typeface="Arial"/>
                <a:cs typeface="Arial"/>
              </a:rPr>
              <a:t> </a:t>
            </a:r>
            <a:r>
              <a:rPr sz="3200" spc="-45" dirty="0">
                <a:latin typeface="Arial"/>
                <a:cs typeface="Arial"/>
              </a:rPr>
              <a:t>unter</a:t>
            </a:r>
            <a:r>
              <a:rPr sz="3200" spc="-145" dirty="0">
                <a:latin typeface="Arial"/>
                <a:cs typeface="Arial"/>
              </a:rPr>
              <a:t> </a:t>
            </a:r>
            <a:r>
              <a:rPr sz="3200" spc="-140" dirty="0">
                <a:latin typeface="Arial"/>
                <a:cs typeface="Arial"/>
              </a:rPr>
              <a:t>Handlungsdruck </a:t>
            </a:r>
            <a:r>
              <a:rPr sz="3200" spc="-155" dirty="0">
                <a:latin typeface="Arial"/>
                <a:cs typeface="Arial"/>
              </a:rPr>
              <a:t>ausgeblendet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werden</a:t>
            </a:r>
            <a:endParaRPr sz="3200">
              <a:latin typeface="Arial"/>
              <a:cs typeface="Arial"/>
            </a:endParaRPr>
          </a:p>
          <a:p>
            <a:pPr marL="356870" marR="562610" indent="-344805">
              <a:spcBef>
                <a:spcPts val="770"/>
              </a:spcBef>
              <a:buChar char="•"/>
              <a:tabLst>
                <a:tab pos="356870" algn="l"/>
              </a:tabLst>
            </a:pPr>
            <a:r>
              <a:rPr sz="3200" spc="-215" dirty="0">
                <a:latin typeface="Arial"/>
                <a:cs typeface="Arial"/>
              </a:rPr>
              <a:t>Lenkung</a:t>
            </a:r>
            <a:r>
              <a:rPr sz="3200" spc="-85" dirty="0">
                <a:latin typeface="Arial"/>
                <a:cs typeface="Arial"/>
              </a:rPr>
              <a:t> </a:t>
            </a:r>
            <a:r>
              <a:rPr sz="3200" spc="-100" dirty="0">
                <a:latin typeface="Arial"/>
                <a:cs typeface="Arial"/>
              </a:rPr>
              <a:t>der</a:t>
            </a:r>
            <a:r>
              <a:rPr sz="3200" spc="-135" dirty="0">
                <a:latin typeface="Arial"/>
                <a:cs typeface="Arial"/>
              </a:rPr>
              <a:t> </a:t>
            </a:r>
            <a:r>
              <a:rPr sz="3200" spc="-130" dirty="0">
                <a:latin typeface="Arial"/>
                <a:cs typeface="Arial"/>
              </a:rPr>
              <a:t>Aufmerksamkeit</a:t>
            </a:r>
            <a:r>
              <a:rPr sz="3200" spc="-60" dirty="0">
                <a:latin typeface="Arial"/>
                <a:cs typeface="Arial"/>
              </a:rPr>
              <a:t> </a:t>
            </a:r>
            <a:r>
              <a:rPr sz="3200" spc="-100" dirty="0">
                <a:latin typeface="Arial"/>
                <a:cs typeface="Arial"/>
              </a:rPr>
              <a:t>auf</a:t>
            </a:r>
            <a:r>
              <a:rPr sz="3200" spc="-140" dirty="0">
                <a:latin typeface="Arial"/>
                <a:cs typeface="Arial"/>
              </a:rPr>
              <a:t> </a:t>
            </a:r>
            <a:r>
              <a:rPr sz="3200" spc="-114" dirty="0">
                <a:latin typeface="Arial"/>
                <a:cs typeface="Arial"/>
              </a:rPr>
              <a:t>einzelne </a:t>
            </a:r>
            <a:r>
              <a:rPr sz="3200" spc="-280" dirty="0">
                <a:latin typeface="Arial"/>
                <a:cs typeface="Arial"/>
              </a:rPr>
              <a:t>Szenen</a:t>
            </a:r>
            <a:r>
              <a:rPr sz="3200" spc="-114" dirty="0">
                <a:latin typeface="Arial"/>
                <a:cs typeface="Arial"/>
              </a:rPr>
              <a:t> </a:t>
            </a:r>
            <a:r>
              <a:rPr sz="3200" spc="-105" dirty="0">
                <a:latin typeface="Arial"/>
                <a:cs typeface="Arial"/>
              </a:rPr>
              <a:t>oder</a:t>
            </a:r>
            <a:r>
              <a:rPr sz="3200" spc="-100" dirty="0">
                <a:latin typeface="Arial"/>
                <a:cs typeface="Arial"/>
              </a:rPr>
              <a:t> </a:t>
            </a:r>
            <a:r>
              <a:rPr sz="3200" spc="-160" dirty="0">
                <a:latin typeface="Arial"/>
                <a:cs typeface="Arial"/>
              </a:rPr>
              <a:t>einzelne</a:t>
            </a:r>
            <a:r>
              <a:rPr sz="3200" spc="-135" dirty="0">
                <a:latin typeface="Arial"/>
                <a:cs typeface="Arial"/>
              </a:rPr>
              <a:t> </a:t>
            </a:r>
            <a:r>
              <a:rPr sz="3200" spc="-25" dirty="0">
                <a:latin typeface="Arial"/>
                <a:cs typeface="Arial"/>
              </a:rPr>
              <a:t>Lernende</a:t>
            </a:r>
            <a:endParaRPr sz="3200">
              <a:latin typeface="Arial"/>
              <a:cs typeface="Arial"/>
            </a:endParaRPr>
          </a:p>
          <a:p>
            <a:pPr marL="356870" indent="-344170">
              <a:spcBef>
                <a:spcPts val="770"/>
              </a:spcBef>
              <a:buChar char="•"/>
              <a:tabLst>
                <a:tab pos="356870" algn="l"/>
              </a:tabLst>
            </a:pPr>
            <a:r>
              <a:rPr sz="3200" spc="-85" dirty="0">
                <a:latin typeface="Arial"/>
                <a:cs typeface="Arial"/>
              </a:rPr>
              <a:t>Kriteriengeleiteter</a:t>
            </a:r>
            <a:r>
              <a:rPr sz="3200" spc="-140" dirty="0">
                <a:latin typeface="Arial"/>
                <a:cs typeface="Arial"/>
              </a:rPr>
              <a:t> </a:t>
            </a:r>
            <a:r>
              <a:rPr sz="3200" spc="-180" dirty="0">
                <a:latin typeface="Arial"/>
                <a:cs typeface="Arial"/>
              </a:rPr>
              <a:t>Vergleich</a:t>
            </a:r>
            <a:r>
              <a:rPr sz="3200" spc="-70" dirty="0">
                <a:latin typeface="Arial"/>
                <a:cs typeface="Arial"/>
              </a:rPr>
              <a:t> </a:t>
            </a:r>
            <a:r>
              <a:rPr sz="3200" spc="-105" dirty="0">
                <a:latin typeface="Arial"/>
                <a:cs typeface="Arial"/>
              </a:rPr>
              <a:t>Ist</a:t>
            </a:r>
            <a:r>
              <a:rPr sz="3200" spc="-70" dirty="0">
                <a:latin typeface="Arial"/>
                <a:cs typeface="Arial"/>
              </a:rPr>
              <a:t> </a:t>
            </a:r>
            <a:r>
              <a:rPr sz="3200" spc="-85" dirty="0">
                <a:latin typeface="Arial"/>
                <a:cs typeface="Arial"/>
              </a:rPr>
              <a:t>-</a:t>
            </a:r>
            <a:r>
              <a:rPr sz="3200" spc="-110" dirty="0">
                <a:latin typeface="Arial"/>
                <a:cs typeface="Arial"/>
              </a:rPr>
              <a:t> </a:t>
            </a:r>
            <a:r>
              <a:rPr sz="3200" spc="-20" dirty="0">
                <a:latin typeface="Arial"/>
                <a:cs typeface="Arial"/>
              </a:rPr>
              <a:t>Soll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2437775" y="5995305"/>
            <a:ext cx="6672887" cy="14106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055"/>
              </a:lnSpc>
            </a:pPr>
            <a:r>
              <a:rPr spc="100" dirty="0"/>
              <a:t>©</a:t>
            </a:r>
            <a:r>
              <a:rPr spc="-50" dirty="0"/>
              <a:t> Helmke</a:t>
            </a:r>
            <a:r>
              <a:rPr spc="-70" dirty="0"/>
              <a:t> </a:t>
            </a:r>
            <a:r>
              <a:rPr spc="-30" dirty="0"/>
              <a:t>2016</a:t>
            </a: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81200" y="380096"/>
            <a:ext cx="8229600" cy="712375"/>
          </a:xfrm>
          <a:prstGeom prst="rect">
            <a:avLst/>
          </a:prstGeom>
          <a:solidFill>
            <a:srgbClr val="FFFF99"/>
          </a:solidFill>
        </p:spPr>
        <p:txBody>
          <a:bodyPr vert="horz" wrap="square" lIns="0" tIns="156845" rIns="0" bIns="0" rtlCol="0" anchor="ctr">
            <a:spAutoFit/>
          </a:bodyPr>
          <a:lstStyle/>
          <a:p>
            <a:pPr marL="1905">
              <a:lnSpc>
                <a:spcPct val="100000"/>
              </a:lnSpc>
              <a:spcBef>
                <a:spcPts val="1235"/>
              </a:spcBef>
            </a:pPr>
            <a:r>
              <a:rPr sz="3600" spc="-160" dirty="0"/>
              <a:t>Microteaching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2060244" y="1422273"/>
            <a:ext cx="7462520" cy="43614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56870" marR="993140" indent="-344805">
              <a:spcBef>
                <a:spcPts val="90"/>
              </a:spcBef>
              <a:buChar char="•"/>
              <a:tabLst>
                <a:tab pos="356870" algn="l"/>
              </a:tabLst>
            </a:pPr>
            <a:r>
              <a:rPr sz="3200" spc="-125" dirty="0">
                <a:latin typeface="Arial"/>
                <a:cs typeface="Arial"/>
              </a:rPr>
              <a:t>Simulation</a:t>
            </a:r>
            <a:r>
              <a:rPr sz="3200" spc="-45" dirty="0">
                <a:latin typeface="Arial"/>
                <a:cs typeface="Arial"/>
              </a:rPr>
              <a:t> </a:t>
            </a:r>
            <a:r>
              <a:rPr sz="3200" spc="-180" dirty="0">
                <a:latin typeface="Arial"/>
                <a:cs typeface="Arial"/>
              </a:rPr>
              <a:t>eines</a:t>
            </a:r>
            <a:r>
              <a:rPr sz="3200" spc="-40" dirty="0">
                <a:latin typeface="Arial"/>
                <a:cs typeface="Arial"/>
              </a:rPr>
              <a:t> </a:t>
            </a:r>
            <a:r>
              <a:rPr sz="3200" spc="-165" dirty="0">
                <a:latin typeface="Arial"/>
                <a:cs typeface="Arial"/>
              </a:rPr>
              <a:t>Lehr-</a:t>
            </a:r>
            <a:r>
              <a:rPr sz="3200" spc="-170" dirty="0">
                <a:latin typeface="Arial"/>
                <a:cs typeface="Arial"/>
              </a:rPr>
              <a:t>Lern-</a:t>
            </a:r>
            <a:r>
              <a:rPr sz="3200" spc="-295" dirty="0">
                <a:latin typeface="Arial"/>
                <a:cs typeface="Arial"/>
              </a:rPr>
              <a:t>Prozesses </a:t>
            </a:r>
            <a:r>
              <a:rPr sz="3200" spc="-145" dirty="0">
                <a:latin typeface="Arial"/>
                <a:cs typeface="Arial"/>
              </a:rPr>
              <a:t>außerhalb</a:t>
            </a:r>
            <a:r>
              <a:rPr sz="3200" spc="-85" dirty="0">
                <a:latin typeface="Arial"/>
                <a:cs typeface="Arial"/>
              </a:rPr>
              <a:t> </a:t>
            </a:r>
            <a:r>
              <a:rPr sz="3200" spc="-235" dirty="0">
                <a:latin typeface="Arial"/>
                <a:cs typeface="Arial"/>
              </a:rPr>
              <a:t>des</a:t>
            </a:r>
            <a:r>
              <a:rPr sz="3200" spc="-105" dirty="0">
                <a:latin typeface="Arial"/>
                <a:cs typeface="Arial"/>
              </a:rPr>
              <a:t> </a:t>
            </a:r>
            <a:r>
              <a:rPr sz="3200" spc="-130" dirty="0">
                <a:latin typeface="Arial"/>
                <a:cs typeface="Arial"/>
              </a:rPr>
              <a:t>Klassenraums</a:t>
            </a:r>
            <a:endParaRPr sz="3200">
              <a:latin typeface="Arial"/>
              <a:cs typeface="Arial"/>
            </a:endParaRPr>
          </a:p>
          <a:p>
            <a:pPr marL="356870" marR="1173480" indent="-344805">
              <a:spcBef>
                <a:spcPts val="770"/>
              </a:spcBef>
              <a:buChar char="•"/>
              <a:tabLst>
                <a:tab pos="356870" algn="l"/>
              </a:tabLst>
            </a:pPr>
            <a:r>
              <a:rPr sz="3200" spc="-130" dirty="0">
                <a:latin typeface="Arial"/>
                <a:cs typeface="Arial"/>
              </a:rPr>
              <a:t>Durchführung</a:t>
            </a:r>
            <a:r>
              <a:rPr sz="3200" spc="-35" dirty="0">
                <a:latin typeface="Arial"/>
                <a:cs typeface="Arial"/>
              </a:rPr>
              <a:t> </a:t>
            </a:r>
            <a:r>
              <a:rPr sz="3200" spc="-95" dirty="0">
                <a:latin typeface="Arial"/>
                <a:cs typeface="Arial"/>
              </a:rPr>
              <a:t>einer</a:t>
            </a:r>
            <a:r>
              <a:rPr sz="3200" spc="-110" dirty="0">
                <a:latin typeface="Arial"/>
                <a:cs typeface="Arial"/>
              </a:rPr>
              <a:t> </a:t>
            </a:r>
            <a:r>
              <a:rPr sz="3200" spc="-40" dirty="0">
                <a:latin typeface="Arial"/>
                <a:cs typeface="Arial"/>
              </a:rPr>
              <a:t>Minilektion,</a:t>
            </a:r>
            <a:r>
              <a:rPr sz="3200" spc="-90" dirty="0">
                <a:latin typeface="Arial"/>
                <a:cs typeface="Arial"/>
              </a:rPr>
              <a:t> </a:t>
            </a:r>
            <a:r>
              <a:rPr sz="3200" spc="-25" dirty="0">
                <a:latin typeface="Arial"/>
                <a:cs typeface="Arial"/>
              </a:rPr>
              <a:t>die </a:t>
            </a:r>
            <a:r>
              <a:rPr sz="3200" spc="-75" dirty="0">
                <a:latin typeface="Arial"/>
                <a:cs typeface="Arial"/>
              </a:rPr>
              <a:t>videografiert</a:t>
            </a:r>
            <a:r>
              <a:rPr sz="3200" spc="-105" dirty="0">
                <a:latin typeface="Arial"/>
                <a:cs typeface="Arial"/>
              </a:rPr>
              <a:t> </a:t>
            </a:r>
            <a:r>
              <a:rPr sz="3200" spc="-20" dirty="0">
                <a:latin typeface="Arial"/>
                <a:cs typeface="Arial"/>
              </a:rPr>
              <a:t>wird</a:t>
            </a:r>
            <a:endParaRPr sz="3200">
              <a:latin typeface="Arial"/>
              <a:cs typeface="Arial"/>
            </a:endParaRPr>
          </a:p>
          <a:p>
            <a:pPr marL="356870" indent="-344170">
              <a:spcBef>
                <a:spcPts val="775"/>
              </a:spcBef>
              <a:buChar char="•"/>
              <a:tabLst>
                <a:tab pos="356870" algn="l"/>
              </a:tabLst>
            </a:pPr>
            <a:r>
              <a:rPr sz="3200" spc="-140" dirty="0">
                <a:latin typeface="Arial"/>
                <a:cs typeface="Arial"/>
              </a:rPr>
              <a:t>Videobasiertes,</a:t>
            </a:r>
            <a:r>
              <a:rPr sz="3200" spc="-105" dirty="0">
                <a:latin typeface="Arial"/>
                <a:cs typeface="Arial"/>
              </a:rPr>
              <a:t> </a:t>
            </a:r>
            <a:r>
              <a:rPr sz="3200" spc="-70" dirty="0">
                <a:latin typeface="Arial"/>
                <a:cs typeface="Arial"/>
              </a:rPr>
              <a:t>nicht-</a:t>
            </a:r>
            <a:r>
              <a:rPr sz="3200" spc="-145" dirty="0">
                <a:latin typeface="Arial"/>
                <a:cs typeface="Arial"/>
              </a:rPr>
              <a:t>evaluatives</a:t>
            </a:r>
            <a:r>
              <a:rPr sz="3200" spc="-120" dirty="0">
                <a:latin typeface="Arial"/>
                <a:cs typeface="Arial"/>
              </a:rPr>
              <a:t> </a:t>
            </a:r>
            <a:r>
              <a:rPr sz="3200" spc="-180" dirty="0">
                <a:latin typeface="Arial"/>
                <a:cs typeface="Arial"/>
              </a:rPr>
              <a:t>Feedback</a:t>
            </a:r>
            <a:endParaRPr sz="3200">
              <a:latin typeface="Arial"/>
              <a:cs typeface="Arial"/>
            </a:endParaRPr>
          </a:p>
          <a:p>
            <a:pPr marL="356870" indent="-344170">
              <a:spcBef>
                <a:spcPts val="770"/>
              </a:spcBef>
              <a:buChar char="•"/>
              <a:tabLst>
                <a:tab pos="356870" algn="l"/>
              </a:tabLst>
            </a:pPr>
            <a:r>
              <a:rPr sz="3200" spc="-110" dirty="0">
                <a:latin typeface="Arial"/>
                <a:cs typeface="Arial"/>
              </a:rPr>
              <a:t>extrem</a:t>
            </a:r>
            <a:r>
              <a:rPr sz="3200" spc="-80" dirty="0">
                <a:latin typeface="Arial"/>
                <a:cs typeface="Arial"/>
              </a:rPr>
              <a:t> </a:t>
            </a:r>
            <a:r>
              <a:rPr sz="3200" spc="-105" dirty="0">
                <a:latin typeface="Arial"/>
                <a:cs typeface="Arial"/>
              </a:rPr>
              <a:t>lernwirksam</a:t>
            </a:r>
            <a:r>
              <a:rPr sz="3200" spc="-65" dirty="0">
                <a:latin typeface="Arial"/>
                <a:cs typeface="Arial"/>
              </a:rPr>
              <a:t> </a:t>
            </a:r>
            <a:r>
              <a:rPr sz="3200" spc="-85" dirty="0">
                <a:latin typeface="Arial"/>
                <a:cs typeface="Arial"/>
              </a:rPr>
              <a:t>(Hattie-</a:t>
            </a:r>
            <a:r>
              <a:rPr sz="3200" spc="-10" dirty="0">
                <a:latin typeface="Arial"/>
                <a:cs typeface="Arial"/>
              </a:rPr>
              <a:t>Studie)</a:t>
            </a:r>
            <a:endParaRPr sz="3200">
              <a:latin typeface="Arial"/>
              <a:cs typeface="Arial"/>
            </a:endParaRPr>
          </a:p>
          <a:p>
            <a:pPr marL="356870" marR="701040" indent="-344805">
              <a:spcBef>
                <a:spcPts val="770"/>
              </a:spcBef>
              <a:buChar char="•"/>
              <a:tabLst>
                <a:tab pos="356870" algn="l"/>
              </a:tabLst>
            </a:pPr>
            <a:r>
              <a:rPr sz="3200" spc="-185" dirty="0">
                <a:latin typeface="Arial"/>
                <a:cs typeface="Arial"/>
              </a:rPr>
              <a:t>Beachtung</a:t>
            </a:r>
            <a:r>
              <a:rPr sz="3200" spc="-65" dirty="0">
                <a:latin typeface="Arial"/>
                <a:cs typeface="Arial"/>
              </a:rPr>
              <a:t> </a:t>
            </a:r>
            <a:r>
              <a:rPr sz="3200" spc="-140" dirty="0">
                <a:latin typeface="Arial"/>
                <a:cs typeface="Arial"/>
              </a:rPr>
              <a:t>von</a:t>
            </a:r>
            <a:r>
              <a:rPr sz="3200" spc="-110" dirty="0">
                <a:latin typeface="Arial"/>
                <a:cs typeface="Arial"/>
              </a:rPr>
              <a:t> </a:t>
            </a:r>
            <a:r>
              <a:rPr sz="3200" spc="-250" dirty="0">
                <a:latin typeface="Arial"/>
                <a:cs typeface="Arial"/>
              </a:rPr>
              <a:t>Regeln</a:t>
            </a:r>
            <a:r>
              <a:rPr sz="3200" spc="-125" dirty="0">
                <a:latin typeface="Arial"/>
                <a:cs typeface="Arial"/>
              </a:rPr>
              <a:t> </a:t>
            </a:r>
            <a:r>
              <a:rPr sz="3200" spc="-225" dirty="0">
                <a:latin typeface="Arial"/>
                <a:cs typeface="Arial"/>
              </a:rPr>
              <a:t>des</a:t>
            </a:r>
            <a:r>
              <a:rPr sz="3200" spc="-114" dirty="0">
                <a:latin typeface="Arial"/>
                <a:cs typeface="Arial"/>
              </a:rPr>
              <a:t> </a:t>
            </a:r>
            <a:r>
              <a:rPr sz="3200" spc="-254" dirty="0">
                <a:latin typeface="Arial"/>
                <a:cs typeface="Arial"/>
              </a:rPr>
              <a:t>Gebens</a:t>
            </a:r>
            <a:r>
              <a:rPr sz="3200" spc="-110" dirty="0">
                <a:latin typeface="Arial"/>
                <a:cs typeface="Arial"/>
              </a:rPr>
              <a:t> </a:t>
            </a:r>
            <a:r>
              <a:rPr sz="3200" spc="-25" dirty="0">
                <a:latin typeface="Arial"/>
                <a:cs typeface="Arial"/>
              </a:rPr>
              <a:t>und </a:t>
            </a:r>
            <a:r>
              <a:rPr sz="3200" spc="-204" dirty="0">
                <a:latin typeface="Arial"/>
                <a:cs typeface="Arial"/>
              </a:rPr>
              <a:t>Nehmens</a:t>
            </a:r>
            <a:r>
              <a:rPr sz="3200" spc="-90" dirty="0">
                <a:latin typeface="Arial"/>
                <a:cs typeface="Arial"/>
              </a:rPr>
              <a:t> </a:t>
            </a:r>
            <a:r>
              <a:rPr sz="3200" spc="-145" dirty="0">
                <a:latin typeface="Arial"/>
                <a:cs typeface="Arial"/>
              </a:rPr>
              <a:t>von</a:t>
            </a:r>
            <a:r>
              <a:rPr sz="3200" spc="-105" dirty="0">
                <a:latin typeface="Arial"/>
                <a:cs typeface="Arial"/>
              </a:rPr>
              <a:t> </a:t>
            </a:r>
            <a:r>
              <a:rPr sz="3200" spc="-95" dirty="0">
                <a:latin typeface="Arial"/>
                <a:cs typeface="Arial"/>
              </a:rPr>
              <a:t>Feedback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ropfen">
  <a:themeElements>
    <a:clrScheme name="Droplet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Tropfen</Template>
  <TotalTime>0</TotalTime>
  <Words>536</Words>
  <Application>Microsoft Office PowerPoint</Application>
  <PresentationFormat>Breitbild</PresentationFormat>
  <Paragraphs>103</Paragraphs>
  <Slides>17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17</vt:i4>
      </vt:variant>
    </vt:vector>
  </HeadingPairs>
  <TitlesOfParts>
    <vt:vector size="20" baseType="lpstr">
      <vt:lpstr>Arial</vt:lpstr>
      <vt:lpstr>Tw Cen MT</vt:lpstr>
      <vt:lpstr>Tropfen</vt:lpstr>
      <vt:lpstr>Videografie in der Ausbildung</vt:lpstr>
      <vt:lpstr>„ein BeschreibungsVersuch“</vt:lpstr>
      <vt:lpstr>"Mach ihn! Mach ihn! Er macht ihn! Mario Götzeeeeeeee!" (VOR 11 JAHREN irgendwo in Brasilien)</vt:lpstr>
      <vt:lpstr>Einführung in das Thema "Videografie des Unterrichts"</vt:lpstr>
      <vt:lpstr>Themen für Heute</vt:lpstr>
      <vt:lpstr>„Wir machen Kunst" (VOR 2 Jahren irgendwo an einer Grundschule in Marl)</vt:lpstr>
      <vt:lpstr>PowerPoint-Präsentation</vt:lpstr>
      <vt:lpstr>Potenzial videobasierter Selbstreflexion</vt:lpstr>
      <vt:lpstr>Microteaching</vt:lpstr>
      <vt:lpstr>PowerPoint-Präsentation</vt:lpstr>
      <vt:lpstr>PowerPoint-Präsentation</vt:lpstr>
      <vt:lpstr>PowerPoint-Präsentation</vt:lpstr>
      <vt:lpstr>Potenzial des videobasierten Kollegialfeedback</vt:lpstr>
      <vt:lpstr>PowerPoint-Präsentation</vt:lpstr>
      <vt:lpstr>Hürden und Hindernisse</vt:lpstr>
      <vt:lpstr>Datenschutz und Genehmigung</vt:lpstr>
      <vt:lpstr>Minimaler technischer Aufwand: Smartphone plus Zubehör (&lt; 20 €)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Videografie in der Ausbildung</dc:title>
  <dc:creator>Oliver Bautz</dc:creator>
  <cp:lastModifiedBy>bautoli01</cp:lastModifiedBy>
  <cp:revision>12</cp:revision>
  <cp:lastPrinted>2023-02-08T15:07:46Z</cp:lastPrinted>
  <dcterms:created xsi:type="dcterms:W3CDTF">2023-02-08T14:42:24Z</dcterms:created>
  <dcterms:modified xsi:type="dcterms:W3CDTF">2026-02-24T18:56:50Z</dcterms:modified>
</cp:coreProperties>
</file>