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317" r:id="rId2"/>
    <p:sldId id="300" r:id="rId3"/>
    <p:sldId id="258" r:id="rId4"/>
    <p:sldId id="259" r:id="rId5"/>
    <p:sldId id="260" r:id="rId6"/>
    <p:sldId id="261" r:id="rId7"/>
    <p:sldId id="262" r:id="rId8"/>
    <p:sldId id="263" r:id="rId9"/>
    <p:sldId id="267" r:id="rId10"/>
    <p:sldId id="265" r:id="rId11"/>
    <p:sldId id="268" r:id="rId12"/>
    <p:sldId id="269" r:id="rId13"/>
    <p:sldId id="270" r:id="rId14"/>
    <p:sldId id="271" r:id="rId15"/>
  </p:sldIdLst>
  <p:sldSz cx="12192000" cy="6858000"/>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DE735E4B-16E1-40AF-896B-8FD378BD69D4}" type="datetimeFigureOut">
              <a:rPr lang="de-DE" smtClean="0"/>
              <a:t>01.06.2023</a:t>
            </a:fld>
            <a:endParaRPr lang="de-DE"/>
          </a:p>
        </p:txBody>
      </p:sp>
      <p:sp>
        <p:nvSpPr>
          <p:cNvPr id="4" name="Folienbildplatzhalt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70F07B38-EC7E-4653-B094-FEF8B38B30FF}" type="slidenum">
              <a:rPr lang="de-DE" smtClean="0"/>
              <a:t>‹Nr.›</a:t>
            </a:fld>
            <a:endParaRPr lang="de-DE"/>
          </a:p>
        </p:txBody>
      </p:sp>
    </p:spTree>
    <p:extLst>
      <p:ext uri="{BB962C8B-B14F-4D97-AF65-F5344CB8AC3E}">
        <p14:creationId xmlns:p14="http://schemas.microsoft.com/office/powerpoint/2010/main" val="2124463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Im deutschen Bildungssystem und der Ausbildung für pädagogische Berufe</a:t>
            </a:r>
            <a:r>
              <a:rPr lang="de-DE" baseline="0" dirty="0"/>
              <a:t> wächst das Bewusstsein für die Bedeutung der exekutiven Funktionen. Jedoch ist die Anzahl an pädagogischen Konzepten, mit denen die exekutiven Funktionen von Heranwachsenden gefördert werden können, noch begrenzt. Vor allem für Kinder und Jugendliche liegt bislang nur eine geringe Anzahl an Veröffentlichungen vor, die kognitionswissenschaftliche Erkenntnisse für die Praxis aufbereiten. An dieser Stelle setzt dieses Buch an. Es liefert Hintergrundwissen und bietet den Lesern praktische Möglichkeiten zur Förderung exekutiver Funktionen.</a:t>
            </a:r>
            <a:endParaRPr lang="de-DE" dirty="0"/>
          </a:p>
        </p:txBody>
      </p:sp>
      <p:sp>
        <p:nvSpPr>
          <p:cNvPr id="4" name="Foliennummernplatzhalter 3"/>
          <p:cNvSpPr>
            <a:spLocks noGrp="1"/>
          </p:cNvSpPr>
          <p:nvPr>
            <p:ph type="sldNum" sz="quarter" idx="10"/>
          </p:nvPr>
        </p:nvSpPr>
        <p:spPr/>
        <p:txBody>
          <a:bodyPr/>
          <a:lstStyle/>
          <a:p>
            <a:fld id="{B324D9AE-80B1-6143-A759-237E7678B05A}" type="slidenum">
              <a:rPr lang="de-DE" smtClean="0"/>
              <a:t>1</a:t>
            </a:fld>
            <a:endParaRPr lang="de-DE"/>
          </a:p>
        </p:txBody>
      </p:sp>
    </p:spTree>
    <p:extLst>
      <p:ext uri="{BB962C8B-B14F-4D97-AF65-F5344CB8AC3E}">
        <p14:creationId xmlns:p14="http://schemas.microsoft.com/office/powerpoint/2010/main" val="473355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In vielen Situation des Lebens entscheiden die exekutiven Funktionen darüber, ob ein Kind erfolgreich ist oder nicht.</a:t>
            </a:r>
          </a:p>
          <a:p>
            <a:r>
              <a:rPr lang="de-DE" dirty="0"/>
              <a:t>Räumt es sein Zimmer</a:t>
            </a:r>
            <a:r>
              <a:rPr lang="de-DE" baseline="0" dirty="0"/>
              <a:t> auf oder bleibt es beim Sortieren der Comicsammlung hängen?</a:t>
            </a:r>
          </a:p>
          <a:p>
            <a:r>
              <a:rPr lang="de-DE" baseline="0" dirty="0"/>
              <a:t>Gelingt die Umsetzung der geplanten Aufgabeneinteilung oder vergisst es wichtige Schritte?</a:t>
            </a:r>
          </a:p>
          <a:p>
            <a:r>
              <a:rPr lang="de-DE" baseline="0" dirty="0"/>
              <a:t>Kann es der Geschichte des Sitznachbarn widerstehen und stattdessen dem Lehrer zuhören?</a:t>
            </a:r>
          </a:p>
          <a:p>
            <a:r>
              <a:rPr lang="de-DE" baseline="0" dirty="0"/>
              <a:t>Kann es beim Streit seine Emotionen zügeln oder geht es gleich mit Fäusten los?</a:t>
            </a:r>
          </a:p>
          <a:p>
            <a:r>
              <a:rPr lang="de-DE" baseline="0" dirty="0"/>
              <a:t>Für all diese Sachen benötigt ein Kind seine exekutiven Funktionen! Sie helfen ihm bei der Sache zu bleiben, sich zu bremsen und die eigenen Gefühle zu regulieren. Das Kind hat sein Denken und sein Verhalten im Griff. Damit stellen gut ausgebildete exekutive Funktionen Fähigkeiten dar, die maßgeblich für den Erfolg in der Schule, im Beruf und im gesamten Leben sind!</a:t>
            </a:r>
            <a:endParaRPr lang="de-DE" dirty="0"/>
          </a:p>
        </p:txBody>
      </p:sp>
      <p:sp>
        <p:nvSpPr>
          <p:cNvPr id="4" name="Foliennummernplatzhalter 3"/>
          <p:cNvSpPr>
            <a:spLocks noGrp="1"/>
          </p:cNvSpPr>
          <p:nvPr>
            <p:ph type="sldNum" sz="quarter" idx="10"/>
          </p:nvPr>
        </p:nvSpPr>
        <p:spPr/>
        <p:txBody>
          <a:bodyPr/>
          <a:lstStyle/>
          <a:p>
            <a:fld id="{B324D9AE-80B1-6143-A759-237E7678B05A}" type="slidenum">
              <a:rPr lang="de-DE" smtClean="0"/>
              <a:t>4</a:t>
            </a:fld>
            <a:endParaRPr lang="de-DE"/>
          </a:p>
        </p:txBody>
      </p:sp>
    </p:spTree>
    <p:extLst>
      <p:ext uri="{BB962C8B-B14F-4D97-AF65-F5344CB8AC3E}">
        <p14:creationId xmlns:p14="http://schemas.microsoft.com/office/powerpoint/2010/main" val="1678634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Abfragen der LAA welche Förderzielschwerpunkte sich hinter den Kompetenzen verbergen.</a:t>
            </a:r>
          </a:p>
        </p:txBody>
      </p:sp>
      <p:sp>
        <p:nvSpPr>
          <p:cNvPr id="4" name="Foliennummernplatzhalter 3"/>
          <p:cNvSpPr>
            <a:spLocks noGrp="1"/>
          </p:cNvSpPr>
          <p:nvPr>
            <p:ph type="sldNum" sz="quarter" idx="10"/>
          </p:nvPr>
        </p:nvSpPr>
        <p:spPr/>
        <p:txBody>
          <a:bodyPr/>
          <a:lstStyle/>
          <a:p>
            <a:fld id="{B324D9AE-80B1-6143-A759-237E7678B05A}" type="slidenum">
              <a:rPr lang="de-DE" smtClean="0"/>
              <a:t>5</a:t>
            </a:fld>
            <a:endParaRPr lang="de-DE"/>
          </a:p>
        </p:txBody>
      </p:sp>
    </p:spTree>
    <p:extLst>
      <p:ext uri="{BB962C8B-B14F-4D97-AF65-F5344CB8AC3E}">
        <p14:creationId xmlns:p14="http://schemas.microsoft.com/office/powerpoint/2010/main" val="531008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Kompetenzen wurden auf vorheriger Folie verdeutlicht! Frontalhirnfunktion!</a:t>
            </a:r>
          </a:p>
          <a:p>
            <a:r>
              <a:rPr lang="de-DE" dirty="0"/>
              <a:t>In ihrer Aufgabe,</a:t>
            </a:r>
            <a:r>
              <a:rPr lang="de-DE" baseline="0" dirty="0"/>
              <a:t> Denkvorgänge zu steuern und Verhalten zu regulieren, kommen exekutive Funktionen besonders in ungewohnten, herausfordernden Situationen zum Einsatz. Wenn das Abrufen von Automatismen und eingeschliffenen Handlungsroutinen nicht zielführend ist, sind diese Funktionen gefordert. Um Gewohnheiten sowie Verhaltens- und Denkweisen zu durchbrechen und flexibel auf äußere und innere Umstände zu reagieren, benötigen wir das exekutive System, unsere Steuerzentrale.</a:t>
            </a:r>
            <a:endParaRPr lang="de-DE" dirty="0"/>
          </a:p>
        </p:txBody>
      </p:sp>
      <p:sp>
        <p:nvSpPr>
          <p:cNvPr id="4" name="Foliennummernplatzhalter 3"/>
          <p:cNvSpPr>
            <a:spLocks noGrp="1"/>
          </p:cNvSpPr>
          <p:nvPr>
            <p:ph type="sldNum" sz="quarter" idx="10"/>
          </p:nvPr>
        </p:nvSpPr>
        <p:spPr/>
        <p:txBody>
          <a:bodyPr/>
          <a:lstStyle/>
          <a:p>
            <a:fld id="{B324D9AE-80B1-6143-A759-237E7678B05A}" type="slidenum">
              <a:rPr lang="de-DE" smtClean="0"/>
              <a:t>6</a:t>
            </a:fld>
            <a:endParaRPr lang="de-DE"/>
          </a:p>
        </p:txBody>
      </p:sp>
    </p:spTree>
    <p:extLst>
      <p:ext uri="{BB962C8B-B14F-4D97-AF65-F5344CB8AC3E}">
        <p14:creationId xmlns:p14="http://schemas.microsoft.com/office/powerpoint/2010/main" val="1664213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228600" indent="-228600">
              <a:buAutoNum type="arabicParenR"/>
            </a:pPr>
            <a:r>
              <a:rPr lang="de-DE" dirty="0"/>
              <a:t>Um die Entwicklung der exekutiven Funktionen bei </a:t>
            </a:r>
            <a:r>
              <a:rPr lang="de-DE" dirty="0" err="1"/>
              <a:t>KiJu</a:t>
            </a:r>
            <a:r>
              <a:rPr lang="de-DE" dirty="0"/>
              <a:t> zu unterstützen,</a:t>
            </a:r>
            <a:r>
              <a:rPr lang="de-DE" baseline="0" dirty="0"/>
              <a:t> ist es wichtig, ihnen möglichst viele Gelegenheiten zu bieten, selbsttätig zu handeln und ihr Verhalten gezielt zu steuern. Wenn </a:t>
            </a:r>
            <a:r>
              <a:rPr lang="de-DE" baseline="0" dirty="0" err="1"/>
              <a:t>KiJU</a:t>
            </a:r>
            <a:r>
              <a:rPr lang="de-DE" baseline="0" dirty="0"/>
              <a:t> hauptsächlich fremdreguliert  werden, werden ihnen Lernchancen genommen!!! Je öfter ein Lehrer einen angemessenen Handlungsfreiraum gewährt, desto intensiver wird das Kind gefordert, selbst nach Lösungen zu suchen und verschiedene Verhaltensweisen erproben. (Beispiel Krafttraining)</a:t>
            </a:r>
          </a:p>
          <a:p>
            <a:pPr marL="228600" indent="-228600">
              <a:buAutoNum type="arabicParenR"/>
            </a:pPr>
            <a:r>
              <a:rPr lang="de-DE" baseline="0" dirty="0"/>
              <a:t>Lerninhalte, die mit positiven Emotionen verknüpft sind, werden schneller abgespeichert und können länger behalten werden! Erfolgserlebnisse vermitteln das Gefühl, eine Herausforderung geschafft zu haben. </a:t>
            </a:r>
            <a:r>
              <a:rPr lang="de-DE" baseline="0" dirty="0" err="1"/>
              <a:t>KiJU</a:t>
            </a:r>
            <a:r>
              <a:rPr lang="de-DE" baseline="0" dirty="0"/>
              <a:t> entwickeln ein gesundes Selbstbewusstsein und stellen sich zukünftigen neuen Aufgaben. Negative Emotionen, wie Wut, Angst und Stress erzeugen Lernblockaden und behindern den Einsatz unseres </a:t>
            </a:r>
            <a:r>
              <a:rPr lang="de-DE" baseline="0" dirty="0" err="1"/>
              <a:t>exek</a:t>
            </a:r>
            <a:r>
              <a:rPr lang="de-DE" baseline="0" dirty="0"/>
              <a:t>. Systems!</a:t>
            </a:r>
          </a:p>
          <a:p>
            <a:pPr marL="228600" indent="-228600">
              <a:buAutoNum type="arabicParenR"/>
            </a:pPr>
            <a:r>
              <a:rPr lang="de-DE" baseline="0" dirty="0"/>
              <a:t>STICHWORT: Individualisierung und Differenzierung. Anspruch und Komplexität einer Fördersituation müssen angemessen sein. In neuen Situation kann man nicht auf Erfahrungen oder Handlungsroutinen zurückgreifen, sondern muss das eigene Verhalten den Bedingungen anpassen und genau reflektieren (Selbstregulation). In Situationen, die </a:t>
            </a:r>
            <a:r>
              <a:rPr lang="de-DE" baseline="0" dirty="0" err="1"/>
              <a:t>KiJu</a:t>
            </a:r>
            <a:r>
              <a:rPr lang="de-DE" baseline="0" dirty="0"/>
              <a:t> unterfordern, wird das exekutive System nicht gebraucht. Aber auch eine Überforderung steht der Entwicklung dieser Funktionen im Wege (siehe vorheriger Punkt).</a:t>
            </a:r>
          </a:p>
          <a:p>
            <a:pPr marL="228600" indent="-228600">
              <a:buAutoNum type="arabicParenR"/>
            </a:pPr>
            <a:r>
              <a:rPr lang="de-DE" baseline="0" dirty="0"/>
              <a:t>Insbesondere in Situationen, in denen mehr als eine Person beteiligt sind, erfordern das erfolgreiche Steuern des eigenen Verhaltens  und der eigenen Emotionen. Im sozialen Miteinander spielen die Selbstregulation und die Perspektivübernahme eine große Rolle. Man ist ständig gefordert das eigene Verhalten anzupassen, andere in Überlegungen miteinzubeziehen und Kompromisse und Lösungen zu finden. Hier ist der Einsatz des </a:t>
            </a:r>
            <a:r>
              <a:rPr lang="de-DE" baseline="0"/>
              <a:t>exekutiven Systems </a:t>
            </a:r>
            <a:r>
              <a:rPr lang="de-DE" baseline="0" dirty="0"/>
              <a:t>gefragt. Ein weitere Vorteil der Förderung im sozialen Miteinander ist das Lernen am Modell. Bieten Sie den </a:t>
            </a:r>
            <a:r>
              <a:rPr lang="de-DE" baseline="0" dirty="0" err="1"/>
              <a:t>KiJu</a:t>
            </a:r>
            <a:r>
              <a:rPr lang="de-DE" baseline="0" dirty="0"/>
              <a:t> Gelegenheiten von anderen zu lernen und auch selbst ein gutes Vorbild zu sein.</a:t>
            </a:r>
          </a:p>
          <a:p>
            <a:pPr marL="228600" indent="-228600">
              <a:buAutoNum type="arabicParenR"/>
            </a:pPr>
            <a:endParaRPr lang="de-DE" dirty="0"/>
          </a:p>
        </p:txBody>
      </p:sp>
      <p:sp>
        <p:nvSpPr>
          <p:cNvPr id="4" name="Foliennummernplatzhalter 3"/>
          <p:cNvSpPr>
            <a:spLocks noGrp="1"/>
          </p:cNvSpPr>
          <p:nvPr>
            <p:ph type="sldNum" sz="quarter" idx="10"/>
          </p:nvPr>
        </p:nvSpPr>
        <p:spPr/>
        <p:txBody>
          <a:bodyPr/>
          <a:lstStyle/>
          <a:p>
            <a:fld id="{B324D9AE-80B1-6143-A759-237E7678B05A}" type="slidenum">
              <a:rPr lang="de-DE" smtClean="0"/>
              <a:t>11</a:t>
            </a:fld>
            <a:endParaRPr lang="de-DE"/>
          </a:p>
        </p:txBody>
      </p:sp>
    </p:spTree>
    <p:extLst>
      <p:ext uri="{BB962C8B-B14F-4D97-AF65-F5344CB8AC3E}">
        <p14:creationId xmlns:p14="http://schemas.microsoft.com/office/powerpoint/2010/main" val="696907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Spiele mit Schwerpunktsetzung erklären!</a:t>
            </a:r>
          </a:p>
        </p:txBody>
      </p:sp>
      <p:sp>
        <p:nvSpPr>
          <p:cNvPr id="4" name="Foliennummernplatzhalter 3"/>
          <p:cNvSpPr>
            <a:spLocks noGrp="1"/>
          </p:cNvSpPr>
          <p:nvPr>
            <p:ph type="sldNum" sz="quarter" idx="10"/>
          </p:nvPr>
        </p:nvSpPr>
        <p:spPr/>
        <p:txBody>
          <a:bodyPr/>
          <a:lstStyle/>
          <a:p>
            <a:fld id="{B324D9AE-80B1-6143-A759-237E7678B05A}" type="slidenum">
              <a:rPr lang="de-DE" smtClean="0"/>
              <a:t>12</a:t>
            </a:fld>
            <a:endParaRPr lang="de-DE"/>
          </a:p>
        </p:txBody>
      </p:sp>
    </p:spTree>
    <p:extLst>
      <p:ext uri="{BB962C8B-B14F-4D97-AF65-F5344CB8AC3E}">
        <p14:creationId xmlns:p14="http://schemas.microsoft.com/office/powerpoint/2010/main" val="16413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de-DE"/>
              <a:t>Mastertitelformat bearbeiten</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499D7457-95F2-420A-9104-A0ACD8F34573}" type="datetimeFigureOut">
              <a:rPr lang="de-DE" smtClean="0"/>
              <a:t>01.06.2023</a:t>
            </a:fld>
            <a:endParaRPr lang="de-DE"/>
          </a:p>
        </p:txBody>
      </p:sp>
      <p:sp>
        <p:nvSpPr>
          <p:cNvPr id="5" name="Footer Placeholder 4"/>
          <p:cNvSpPr>
            <a:spLocks noGrp="1"/>
          </p:cNvSpPr>
          <p:nvPr>
            <p:ph type="ftr" sz="quarter" idx="11"/>
          </p:nvPr>
        </p:nvSpPr>
        <p:spPr>
          <a:xfrm>
            <a:off x="1451579" y="329307"/>
            <a:ext cx="5626774" cy="309201"/>
          </a:xfrm>
        </p:spPr>
        <p:txBody>
          <a:bodyPr/>
          <a:lstStyle/>
          <a:p>
            <a:endParaRPr lang="de-DE"/>
          </a:p>
        </p:txBody>
      </p:sp>
      <p:sp>
        <p:nvSpPr>
          <p:cNvPr id="6" name="Slide Number Placeholder 5"/>
          <p:cNvSpPr>
            <a:spLocks noGrp="1"/>
          </p:cNvSpPr>
          <p:nvPr>
            <p:ph type="sldNum" sz="quarter" idx="12"/>
          </p:nvPr>
        </p:nvSpPr>
        <p:spPr>
          <a:xfrm>
            <a:off x="476834" y="798973"/>
            <a:ext cx="811019" cy="503578"/>
          </a:xfrm>
        </p:spPr>
        <p:txBody>
          <a:bodyPr/>
          <a:lstStyle/>
          <a:p>
            <a:fld id="{C148407E-1B24-4A41-89BC-9DBF14ED5C76}" type="slidenum">
              <a:rPr lang="de-DE" smtClean="0"/>
              <a:t>‹Nr.›</a:t>
            </a:fld>
            <a:endParaRPr lang="de-DE"/>
          </a:p>
        </p:txBody>
      </p:sp>
    </p:spTree>
    <p:extLst>
      <p:ext uri="{BB962C8B-B14F-4D97-AF65-F5344CB8AC3E}">
        <p14:creationId xmlns:p14="http://schemas.microsoft.com/office/powerpoint/2010/main" val="3267541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99D7457-95F2-420A-9104-A0ACD8F34573}" type="datetimeFigureOut">
              <a:rPr lang="de-DE" smtClean="0"/>
              <a:t>01.06.2023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148407E-1B24-4A41-89BC-9DBF14ED5C76}" type="slidenum">
              <a:rPr lang="de-DE" smtClean="0"/>
              <a:t>‹Nr.›</a:t>
            </a:fld>
            <a:endParaRPr lang="de-DE"/>
          </a:p>
        </p:txBody>
      </p:sp>
    </p:spTree>
    <p:extLst>
      <p:ext uri="{BB962C8B-B14F-4D97-AF65-F5344CB8AC3E}">
        <p14:creationId xmlns:p14="http://schemas.microsoft.com/office/powerpoint/2010/main" val="154617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de-DE"/>
              <a:t>Mastertitelformat bearbeiten</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99D7457-95F2-420A-9104-A0ACD8F34573}" type="datetimeFigureOut">
              <a:rPr lang="de-DE" smtClean="0"/>
              <a:t>01.06.2023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148407E-1B24-4A41-89BC-9DBF14ED5C76}" type="slidenum">
              <a:rPr lang="de-DE" smtClean="0"/>
              <a:t>‹Nr.›</a:t>
            </a:fld>
            <a:endParaRPr lang="de-DE"/>
          </a:p>
        </p:txBody>
      </p:sp>
    </p:spTree>
    <p:extLst>
      <p:ext uri="{BB962C8B-B14F-4D97-AF65-F5344CB8AC3E}">
        <p14:creationId xmlns:p14="http://schemas.microsoft.com/office/powerpoint/2010/main" val="621798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99D7457-95F2-420A-9104-A0ACD8F34573}" type="datetimeFigureOut">
              <a:rPr lang="de-DE" smtClean="0"/>
              <a:t>01.06.2023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148407E-1B24-4A41-89BC-9DBF14ED5C76}" type="slidenum">
              <a:rPr lang="de-DE" smtClean="0"/>
              <a:t>‹Nr.›</a:t>
            </a:fld>
            <a:endParaRPr lang="de-DE"/>
          </a:p>
        </p:txBody>
      </p:sp>
    </p:spTree>
    <p:extLst>
      <p:ext uri="{BB962C8B-B14F-4D97-AF65-F5344CB8AC3E}">
        <p14:creationId xmlns:p14="http://schemas.microsoft.com/office/powerpoint/2010/main" val="1726455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de-DE"/>
              <a:t>Mastertitelformat bearbeiten</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499D7457-95F2-420A-9104-A0ACD8F34573}" type="datetimeFigureOut">
              <a:rPr lang="de-DE" smtClean="0"/>
              <a:t>01.06.2023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148407E-1B24-4A41-89BC-9DBF14ED5C76}" type="slidenum">
              <a:rPr lang="de-DE" smtClean="0"/>
              <a:t>‹Nr.›</a:t>
            </a:fld>
            <a:endParaRPr lang="de-DE"/>
          </a:p>
        </p:txBody>
      </p:sp>
    </p:spTree>
    <p:extLst>
      <p:ext uri="{BB962C8B-B14F-4D97-AF65-F5344CB8AC3E}">
        <p14:creationId xmlns:p14="http://schemas.microsoft.com/office/powerpoint/2010/main" val="1654715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de-DE"/>
              <a:t>Mastertitelformat bearbeiten</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499D7457-95F2-420A-9104-A0ACD8F34573}" type="datetimeFigureOut">
              <a:rPr lang="de-DE" smtClean="0"/>
              <a:t>01.06.2023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148407E-1B24-4A41-89BC-9DBF14ED5C76}" type="slidenum">
              <a:rPr lang="de-DE" smtClean="0"/>
              <a:t>‹Nr.›</a:t>
            </a:fld>
            <a:endParaRPr lang="de-DE"/>
          </a:p>
        </p:txBody>
      </p:sp>
    </p:spTree>
    <p:extLst>
      <p:ext uri="{BB962C8B-B14F-4D97-AF65-F5344CB8AC3E}">
        <p14:creationId xmlns:p14="http://schemas.microsoft.com/office/powerpoint/2010/main" val="2139837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de-DE"/>
              <a:t>Mastertitelformat bearbeiten</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447191" y="2824269"/>
            <a:ext cx="4488794" cy="2644457"/>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56025" y="2821491"/>
            <a:ext cx="4488794" cy="263737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499D7457-95F2-420A-9104-A0ACD8F34573}" type="datetimeFigureOut">
              <a:rPr lang="de-DE" smtClean="0"/>
              <a:t>01.06.2023</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C148407E-1B24-4A41-89BC-9DBF14ED5C76}" type="slidenum">
              <a:rPr lang="de-DE" smtClean="0"/>
              <a:t>‹Nr.›</a:t>
            </a:fld>
            <a:endParaRPr lang="de-DE"/>
          </a:p>
        </p:txBody>
      </p:sp>
    </p:spTree>
    <p:extLst>
      <p:ext uri="{BB962C8B-B14F-4D97-AF65-F5344CB8AC3E}">
        <p14:creationId xmlns:p14="http://schemas.microsoft.com/office/powerpoint/2010/main" val="2707566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499D7457-95F2-420A-9104-A0ACD8F34573}" type="datetimeFigureOut">
              <a:rPr lang="de-DE" smtClean="0"/>
              <a:t>01.06.2023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C148407E-1B24-4A41-89BC-9DBF14ED5C76}" type="slidenum">
              <a:rPr lang="de-DE" smtClean="0"/>
              <a:t>‹Nr.›</a:t>
            </a:fld>
            <a:endParaRPr lang="de-DE"/>
          </a:p>
        </p:txBody>
      </p:sp>
    </p:spTree>
    <p:extLst>
      <p:ext uri="{BB962C8B-B14F-4D97-AF65-F5344CB8AC3E}">
        <p14:creationId xmlns:p14="http://schemas.microsoft.com/office/powerpoint/2010/main" val="1895273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D7457-95F2-420A-9104-A0ACD8F34573}" type="datetimeFigureOut">
              <a:rPr lang="de-DE" smtClean="0"/>
              <a:t>01.06.2023</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C148407E-1B24-4A41-89BC-9DBF14ED5C76}" type="slidenum">
              <a:rPr lang="de-DE" smtClean="0"/>
              <a:t>‹Nr.›</a:t>
            </a:fld>
            <a:endParaRPr lang="de-DE"/>
          </a:p>
        </p:txBody>
      </p:sp>
    </p:spTree>
    <p:extLst>
      <p:ext uri="{BB962C8B-B14F-4D97-AF65-F5344CB8AC3E}">
        <p14:creationId xmlns:p14="http://schemas.microsoft.com/office/powerpoint/2010/main" val="1000609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de-DE"/>
              <a:t>Mastertitelformat bearbeiten</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499D7457-95F2-420A-9104-A0ACD8F34573}" type="datetimeFigureOut">
              <a:rPr lang="de-DE" smtClean="0"/>
              <a:t>01.06.2023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148407E-1B24-4A41-89BC-9DBF14ED5C76}" type="slidenum">
              <a:rPr lang="de-DE" smtClean="0"/>
              <a:t>‹Nr.›</a:t>
            </a:fld>
            <a:endParaRPr lang="de-DE"/>
          </a:p>
        </p:txBody>
      </p:sp>
    </p:spTree>
    <p:extLst>
      <p:ext uri="{BB962C8B-B14F-4D97-AF65-F5344CB8AC3E}">
        <p14:creationId xmlns:p14="http://schemas.microsoft.com/office/powerpoint/2010/main" val="1678033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de-DE"/>
              <a:t>Bild durch Klicken auf Symbol hinzufügen</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99D7457-95F2-420A-9104-A0ACD8F34573}" type="datetimeFigureOut">
              <a:rPr lang="de-DE" smtClean="0"/>
              <a:t>01.06.2023</a:t>
            </a:fld>
            <a:endParaRPr lang="de-DE"/>
          </a:p>
        </p:txBody>
      </p:sp>
      <p:sp>
        <p:nvSpPr>
          <p:cNvPr id="6" name="Footer Placeholder 5"/>
          <p:cNvSpPr>
            <a:spLocks noGrp="1"/>
          </p:cNvSpPr>
          <p:nvPr>
            <p:ph type="ftr" sz="quarter" idx="11"/>
          </p:nvPr>
        </p:nvSpPr>
        <p:spPr>
          <a:xfrm>
            <a:off x="1447382" y="318640"/>
            <a:ext cx="5541004" cy="320931"/>
          </a:xfrm>
        </p:spPr>
        <p:txBody>
          <a:bodyPr/>
          <a:lstStyle/>
          <a:p>
            <a:endParaRPr lang="de-DE"/>
          </a:p>
        </p:txBody>
      </p:sp>
      <p:sp>
        <p:nvSpPr>
          <p:cNvPr id="7" name="Slide Number Placeholder 6"/>
          <p:cNvSpPr>
            <a:spLocks noGrp="1"/>
          </p:cNvSpPr>
          <p:nvPr>
            <p:ph type="sldNum" sz="quarter" idx="12"/>
          </p:nvPr>
        </p:nvSpPr>
        <p:spPr/>
        <p:txBody>
          <a:bodyPr/>
          <a:lstStyle/>
          <a:p>
            <a:fld id="{C148407E-1B24-4A41-89BC-9DBF14ED5C76}" type="slidenum">
              <a:rPr lang="de-DE" smtClean="0"/>
              <a:t>‹Nr.›</a:t>
            </a:fld>
            <a:endParaRPr lang="de-DE"/>
          </a:p>
        </p:txBody>
      </p:sp>
    </p:spTree>
    <p:extLst>
      <p:ext uri="{BB962C8B-B14F-4D97-AF65-F5344CB8AC3E}">
        <p14:creationId xmlns:p14="http://schemas.microsoft.com/office/powerpoint/2010/main" val="2386379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99D7457-95F2-420A-9104-A0ACD8F34573}" type="datetimeFigureOut">
              <a:rPr lang="de-DE" smtClean="0"/>
              <a:t>01.06.2023</a:t>
            </a:fld>
            <a:endParaRPr lang="de-DE"/>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C148407E-1B24-4A41-89BC-9DBF14ED5C76}" type="slidenum">
              <a:rPr lang="de-DE" smtClean="0"/>
              <a:t>‹Nr.›</a:t>
            </a:fld>
            <a:endParaRPr lang="de-DE"/>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710558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774423" y="802299"/>
            <a:ext cx="8637073" cy="1818354"/>
          </a:xfrm>
        </p:spPr>
        <p:txBody>
          <a:bodyPr>
            <a:normAutofit/>
          </a:bodyPr>
          <a:lstStyle/>
          <a:p>
            <a:r>
              <a:rPr lang="de-DE" sz="4800" b="1" dirty="0">
                <a:solidFill>
                  <a:schemeClr val="tx1"/>
                </a:solidFill>
              </a:rPr>
              <a:t>Förderung exekutiver Funktionen</a:t>
            </a:r>
          </a:p>
        </p:txBody>
      </p:sp>
      <p:sp>
        <p:nvSpPr>
          <p:cNvPr id="3" name="Untertitel 2"/>
          <p:cNvSpPr>
            <a:spLocks noGrp="1"/>
          </p:cNvSpPr>
          <p:nvPr>
            <p:ph type="subTitle" idx="1"/>
          </p:nvPr>
        </p:nvSpPr>
        <p:spPr/>
        <p:txBody>
          <a:bodyPr/>
          <a:lstStyle/>
          <a:p>
            <a:r>
              <a:rPr lang="de-DE" dirty="0"/>
              <a:t>..</a:t>
            </a:r>
          </a:p>
        </p:txBody>
      </p:sp>
      <p:pic>
        <p:nvPicPr>
          <p:cNvPr id="4" name="Bild 3"/>
          <p:cNvPicPr>
            <a:picLocks noChangeAspect="1"/>
          </p:cNvPicPr>
          <p:nvPr/>
        </p:nvPicPr>
        <p:blipFill>
          <a:blip r:embed="rId3"/>
          <a:stretch>
            <a:fillRect/>
          </a:stretch>
        </p:blipFill>
        <p:spPr>
          <a:xfrm>
            <a:off x="4994409" y="3133926"/>
            <a:ext cx="2197100" cy="2743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238950950"/>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lnSpcReduction="10000"/>
          </a:bodyPr>
          <a:lstStyle/>
          <a:p>
            <a:r>
              <a:rPr lang="de-DE" dirty="0"/>
              <a:t>Eine schlechter ausgebildete Selbstregulationsfähigkeit im frühen Kindesalter bewirkt eine Ablehnung durch Gleichaltrige im späteren Kindesalter. Das wiederum hat häufig antisoziales Verhalten im frühen Jugendalter zur Folge. (</a:t>
            </a:r>
            <a:r>
              <a:rPr lang="de-DE" dirty="0" err="1"/>
              <a:t>Trentcosta</a:t>
            </a:r>
            <a:r>
              <a:rPr lang="de-DE" dirty="0"/>
              <a:t> und Shaw, 2009)</a:t>
            </a:r>
          </a:p>
          <a:p>
            <a:endParaRPr lang="de-DE" dirty="0"/>
          </a:p>
          <a:p>
            <a:r>
              <a:rPr lang="de-DE" dirty="0"/>
              <a:t>Kinder mit gut ausgebildeten exekutiven Fähigkeiten zeigen bessere selbstregulatorische Fähigkeiten und eine gute Perspektivübernahme. Damit bilden die exekutiven Funktionen die Grundlage für die Entwicklung sozial-emotionaler Kompetenzen von Kindern und Jugendlichen.</a:t>
            </a:r>
          </a:p>
        </p:txBody>
      </p:sp>
      <p:sp>
        <p:nvSpPr>
          <p:cNvPr id="3" name="Titel 2"/>
          <p:cNvSpPr>
            <a:spLocks noGrp="1"/>
          </p:cNvSpPr>
          <p:nvPr>
            <p:ph type="title"/>
          </p:nvPr>
        </p:nvSpPr>
        <p:spPr/>
        <p:txBody>
          <a:bodyPr>
            <a:normAutofit/>
          </a:bodyPr>
          <a:lstStyle/>
          <a:p>
            <a:r>
              <a:rPr lang="de-DE" dirty="0"/>
              <a:t> Bedeutung exekutiver Funktionen für soziales Verhalten</a:t>
            </a:r>
          </a:p>
        </p:txBody>
      </p:sp>
    </p:spTree>
    <p:extLst>
      <p:ext uri="{BB962C8B-B14F-4D97-AF65-F5344CB8AC3E}">
        <p14:creationId xmlns:p14="http://schemas.microsoft.com/office/powerpoint/2010/main" val="246684565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2396068" y="2286000"/>
            <a:ext cx="6705600" cy="3840163"/>
          </a:xfrm>
        </p:spPr>
        <p:txBody>
          <a:bodyPr>
            <a:normAutofit fontScale="92500" lnSpcReduction="20000"/>
          </a:bodyPr>
          <a:lstStyle/>
          <a:p>
            <a:pPr marL="457200" indent="-457200">
              <a:buFont typeface="+mj-lt"/>
              <a:buAutoNum type="arabicPeriod"/>
            </a:pPr>
            <a:r>
              <a:rPr lang="de-DE" dirty="0"/>
              <a:t>Gelegenheiten schaffen (Entwicklungsanlässe </a:t>
            </a:r>
            <a:r>
              <a:rPr lang="de-DE" dirty="0">
                <a:sym typeface="Wingdings"/>
              </a:rPr>
              <a:t> bieten</a:t>
            </a:r>
            <a:r>
              <a:rPr lang="de-DE" dirty="0"/>
              <a:t>)</a:t>
            </a:r>
          </a:p>
          <a:p>
            <a:pPr marL="457200" indent="-457200">
              <a:buFont typeface="+mj-lt"/>
              <a:buAutoNum type="arabicPeriod"/>
            </a:pPr>
            <a:endParaRPr lang="de-DE" dirty="0"/>
          </a:p>
          <a:p>
            <a:pPr marL="457200" indent="-457200">
              <a:buFont typeface="+mj-lt"/>
              <a:buAutoNum type="arabicPeriod"/>
            </a:pPr>
            <a:r>
              <a:rPr lang="de-DE" dirty="0"/>
              <a:t>Positive Emotionen wecken (Erfolgserlebnisse vermitteln)</a:t>
            </a:r>
          </a:p>
          <a:p>
            <a:pPr marL="457200" indent="-457200">
              <a:buFont typeface="+mj-lt"/>
              <a:buAutoNum type="arabicPeriod"/>
            </a:pPr>
            <a:endParaRPr lang="de-DE" dirty="0"/>
          </a:p>
          <a:p>
            <a:pPr marL="457200" indent="-457200">
              <a:buFont typeface="+mj-lt"/>
              <a:buAutoNum type="arabicPeriod"/>
            </a:pPr>
            <a:r>
              <a:rPr lang="de-DE" dirty="0"/>
              <a:t>Herausforderungen bieten (nächster Entwicklungsschritt)</a:t>
            </a:r>
          </a:p>
          <a:p>
            <a:pPr marL="457200" indent="-457200">
              <a:buFont typeface="+mj-lt"/>
              <a:buAutoNum type="arabicPeriod"/>
            </a:pPr>
            <a:endParaRPr lang="de-DE" dirty="0"/>
          </a:p>
          <a:p>
            <a:pPr marL="457200" indent="-457200">
              <a:buFont typeface="+mj-lt"/>
              <a:buAutoNum type="arabicPeriod"/>
            </a:pPr>
            <a:r>
              <a:rPr lang="de-DE" dirty="0"/>
              <a:t>Soziale Situationen schaffen</a:t>
            </a:r>
          </a:p>
          <a:p>
            <a:pPr marL="457200" indent="-457200">
              <a:buFont typeface="+mj-lt"/>
              <a:buAutoNum type="arabicPeriod"/>
            </a:pPr>
            <a:endParaRPr lang="de-DE" dirty="0"/>
          </a:p>
        </p:txBody>
      </p:sp>
      <p:sp>
        <p:nvSpPr>
          <p:cNvPr id="3" name="Titel 2"/>
          <p:cNvSpPr>
            <a:spLocks noGrp="1"/>
          </p:cNvSpPr>
          <p:nvPr>
            <p:ph type="title"/>
          </p:nvPr>
        </p:nvSpPr>
        <p:spPr/>
        <p:txBody>
          <a:bodyPr>
            <a:normAutofit/>
          </a:bodyPr>
          <a:lstStyle/>
          <a:p>
            <a:r>
              <a:rPr lang="de-DE" dirty="0"/>
              <a:t> Wie können exekutive Funktionen gefördert werden?</a:t>
            </a:r>
          </a:p>
        </p:txBody>
      </p:sp>
      <p:pic>
        <p:nvPicPr>
          <p:cNvPr id="4" name="Bild 3"/>
          <p:cNvPicPr>
            <a:picLocks noChangeAspect="1"/>
          </p:cNvPicPr>
          <p:nvPr/>
        </p:nvPicPr>
        <p:blipFill>
          <a:blip r:embed="rId3"/>
          <a:stretch>
            <a:fillRect/>
          </a:stretch>
        </p:blipFill>
        <p:spPr>
          <a:xfrm>
            <a:off x="9015587" y="1953719"/>
            <a:ext cx="1560689" cy="86501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Bild 4"/>
          <p:cNvPicPr>
            <a:picLocks noChangeAspect="1"/>
          </p:cNvPicPr>
          <p:nvPr/>
        </p:nvPicPr>
        <p:blipFill>
          <a:blip r:embed="rId4"/>
          <a:stretch>
            <a:fillRect/>
          </a:stretch>
        </p:blipFill>
        <p:spPr>
          <a:xfrm>
            <a:off x="9002890" y="3015523"/>
            <a:ext cx="1560689" cy="8890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Bild 5"/>
          <p:cNvPicPr>
            <a:picLocks noChangeAspect="1"/>
          </p:cNvPicPr>
          <p:nvPr/>
        </p:nvPicPr>
        <p:blipFill>
          <a:blip r:embed="rId5"/>
          <a:stretch>
            <a:fillRect/>
          </a:stretch>
        </p:blipFill>
        <p:spPr>
          <a:xfrm>
            <a:off x="8902697" y="4290865"/>
            <a:ext cx="1786467" cy="74506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7" name="Bild 6"/>
          <p:cNvPicPr>
            <a:picLocks noChangeAspect="1"/>
          </p:cNvPicPr>
          <p:nvPr/>
        </p:nvPicPr>
        <p:blipFill>
          <a:blip r:embed="rId6"/>
          <a:stretch>
            <a:fillRect/>
          </a:stretch>
        </p:blipFill>
        <p:spPr>
          <a:xfrm>
            <a:off x="8953701" y="5315224"/>
            <a:ext cx="1684458" cy="83396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96919176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ssolv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additive="base">
                                        <p:cTn id="18"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dissolve">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 calcmode="lin" valueType="num">
                                      <p:cBhvr additive="base">
                                        <p:cTn id="2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dissolve">
                                      <p:cBhvr>
                                        <p:cTn id="35" dur="500"/>
                                        <p:tgtEl>
                                          <p:spTgt spid="6"/>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2">
                                            <p:txEl>
                                              <p:pRg st="6" end="6"/>
                                            </p:txEl>
                                          </p:spTgt>
                                        </p:tgtEl>
                                        <p:attrNameLst>
                                          <p:attrName>style.visibility</p:attrName>
                                        </p:attrNameLst>
                                      </p:cBhvr>
                                      <p:to>
                                        <p:strVal val="visible"/>
                                      </p:to>
                                    </p:set>
                                    <p:anim calcmode="lin" valueType="num">
                                      <p:cBhvr additive="base">
                                        <p:cTn id="40"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nodeType="click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dissolve">
                                      <p:cBhvr>
                                        <p:cTn id="4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282804" y="1919111"/>
            <a:ext cx="11613823" cy="4095190"/>
          </a:xfrm>
        </p:spPr>
        <p:txBody>
          <a:bodyPr>
            <a:normAutofit/>
          </a:bodyPr>
          <a:lstStyle/>
          <a:p>
            <a:pPr marL="457200" indent="-457200">
              <a:buFont typeface="+mj-lt"/>
              <a:buAutoNum type="arabicPeriod"/>
            </a:pPr>
            <a:r>
              <a:rPr lang="de-DE" dirty="0"/>
              <a:t>Verschaffen sie sich einen detaillierten Überblick über die gesamte „Spielesammlung“.</a:t>
            </a:r>
          </a:p>
          <a:p>
            <a:pPr marL="457200" indent="-457200">
              <a:buFont typeface="+mj-lt"/>
              <a:buAutoNum type="arabicPeriod"/>
            </a:pPr>
            <a:r>
              <a:rPr lang="de-DE" dirty="0"/>
              <a:t>Sichten Sie unter Berücksichtigung des sonderpädagogischen Unterstützungsbedarfs ihrer Lerngruppe oder eines ausgewählten Schülers einen der 3 Teilaspekte </a:t>
            </a:r>
            <a:r>
              <a:rPr lang="de-DE" sz="1600" b="1" i="1" dirty="0"/>
              <a:t>(Arbeitsgedächtnis, Inhibition oder kognitive Flexibilität)</a:t>
            </a:r>
            <a:r>
              <a:rPr lang="de-DE" i="1" dirty="0"/>
              <a:t> </a:t>
            </a:r>
            <a:r>
              <a:rPr lang="de-DE" dirty="0"/>
              <a:t>und die damit verbundenen Fördermöglichkeiten durch die Spiele in der Spielesammlung intensiver.</a:t>
            </a:r>
          </a:p>
          <a:p>
            <a:pPr marL="457200" indent="-457200">
              <a:buFont typeface="+mj-lt"/>
              <a:buAutoNum type="arabicPeriod"/>
            </a:pPr>
            <a:r>
              <a:rPr lang="de-DE" dirty="0"/>
              <a:t>Überlegen Sie, wie die angebotenen Fördermöglichkeiten der Spiele in einer Sportstunde ihrer Wahl eingesetzt werden könnten. (Phase und Intensität)</a:t>
            </a:r>
          </a:p>
          <a:p>
            <a:pPr marL="457200" indent="-457200">
              <a:buFont typeface="+mj-lt"/>
              <a:buAutoNum type="arabicPeriod"/>
            </a:pPr>
            <a:r>
              <a:rPr lang="de-DE" dirty="0"/>
              <a:t>Notieren Sie ihre Ergebnisse stichpunkartig und stellen Sie ihren Gruppemitgliedern vor.</a:t>
            </a:r>
          </a:p>
          <a:p>
            <a:pPr marL="0" indent="0">
              <a:buNone/>
            </a:pPr>
            <a:endParaRPr lang="de-DE" dirty="0"/>
          </a:p>
          <a:p>
            <a:pPr lvl="1"/>
            <a:endParaRPr lang="de-DE" dirty="0"/>
          </a:p>
          <a:p>
            <a:pPr lvl="1"/>
            <a:endParaRPr lang="de-DE" dirty="0"/>
          </a:p>
        </p:txBody>
      </p:sp>
      <p:sp>
        <p:nvSpPr>
          <p:cNvPr id="3" name="Titel 2"/>
          <p:cNvSpPr>
            <a:spLocks noGrp="1"/>
          </p:cNvSpPr>
          <p:nvPr>
            <p:ph type="title"/>
          </p:nvPr>
        </p:nvSpPr>
        <p:spPr>
          <a:xfrm>
            <a:off x="2206978" y="338328"/>
            <a:ext cx="8229600" cy="1252728"/>
          </a:xfrm>
        </p:spPr>
        <p:txBody>
          <a:bodyPr>
            <a:normAutofit fontScale="90000"/>
          </a:bodyPr>
          <a:lstStyle/>
          <a:p>
            <a:r>
              <a:rPr lang="de-DE" sz="4000" dirty="0"/>
              <a:t> Spielesammlung und mögliche Adaption für den Unterrichtsalltag</a:t>
            </a:r>
            <a:br>
              <a:rPr lang="de-DE" sz="4000" dirty="0"/>
            </a:br>
            <a:endParaRPr lang="de-DE" sz="4000" dirty="0"/>
          </a:p>
        </p:txBody>
      </p:sp>
    </p:spTree>
    <p:extLst>
      <p:ext uri="{BB962C8B-B14F-4D97-AF65-F5344CB8AC3E}">
        <p14:creationId xmlns:p14="http://schemas.microsoft.com/office/powerpoint/2010/main" val="417018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2000"/>
                                        <p:tgtEl>
                                          <p:spTgt spid="2">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heel(1)">
                                      <p:cBhvr>
                                        <p:cTn id="10" dur="2000"/>
                                        <p:tgtEl>
                                          <p:spTgt spid="2">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heel(1)">
                                      <p:cBhvr>
                                        <p:cTn id="13" dur="2000"/>
                                        <p:tgtEl>
                                          <p:spTgt spid="2">
                                            <p:txEl>
                                              <p:pRg st="2" end="2"/>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wheel(1)">
                                      <p:cBhvr>
                                        <p:cTn id="16"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Präsentation:</a:t>
            </a:r>
          </a:p>
        </p:txBody>
      </p:sp>
      <p:pic>
        <p:nvPicPr>
          <p:cNvPr id="4" name="Bild 3"/>
          <p:cNvPicPr>
            <a:picLocks noChangeAspect="1"/>
          </p:cNvPicPr>
          <p:nvPr/>
        </p:nvPicPr>
        <p:blipFill>
          <a:blip r:embed="rId2"/>
          <a:stretch>
            <a:fillRect/>
          </a:stretch>
        </p:blipFill>
        <p:spPr>
          <a:xfrm>
            <a:off x="1266483" y="1698838"/>
            <a:ext cx="9473938" cy="3689441"/>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1874922722"/>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indent="0">
              <a:buNone/>
            </a:pPr>
            <a:r>
              <a:rPr lang="de-DE" u="sng" dirty="0"/>
              <a:t>Es wäre gut, wenn Sie...</a:t>
            </a:r>
          </a:p>
          <a:p>
            <a:r>
              <a:rPr lang="de-DE" dirty="0"/>
              <a:t>erfahren, was exekutive Funktionen sind, wofür sie gebraucht werden und wie sie sich entwickeln.</a:t>
            </a:r>
          </a:p>
          <a:p>
            <a:r>
              <a:rPr lang="de-DE" dirty="0"/>
              <a:t>um die Bedeutung der Förderung der exekutiven Funktionen im Kindesalter wissen.</a:t>
            </a:r>
          </a:p>
          <a:p>
            <a:r>
              <a:rPr lang="de-DE" dirty="0"/>
              <a:t>die praktischen Spielideen zur Förderung exekutiver Funktionen in </a:t>
            </a:r>
            <a:r>
              <a:rPr lang="de-DE"/>
              <a:t>ihren Unterrichtsalltag </a:t>
            </a:r>
            <a:r>
              <a:rPr lang="de-DE" dirty="0"/>
              <a:t>nutzen können.</a:t>
            </a:r>
          </a:p>
          <a:p>
            <a:endParaRPr lang="de-DE" dirty="0"/>
          </a:p>
        </p:txBody>
      </p:sp>
      <p:sp>
        <p:nvSpPr>
          <p:cNvPr id="3" name="Titel 2"/>
          <p:cNvSpPr>
            <a:spLocks noGrp="1"/>
          </p:cNvSpPr>
          <p:nvPr>
            <p:ph type="title"/>
          </p:nvPr>
        </p:nvSpPr>
        <p:spPr/>
        <p:txBody>
          <a:bodyPr/>
          <a:lstStyle/>
          <a:p>
            <a:r>
              <a:rPr lang="de-DE" dirty="0"/>
              <a:t>Reflexion:</a:t>
            </a:r>
          </a:p>
        </p:txBody>
      </p:sp>
      <p:pic>
        <p:nvPicPr>
          <p:cNvPr id="4" name="Bild 3"/>
          <p:cNvPicPr>
            <a:picLocks noChangeAspect="1"/>
          </p:cNvPicPr>
          <p:nvPr/>
        </p:nvPicPr>
        <p:blipFill>
          <a:blip r:embed="rId2"/>
          <a:stretch>
            <a:fillRect/>
          </a:stretch>
        </p:blipFill>
        <p:spPr>
          <a:xfrm>
            <a:off x="7860764" y="515057"/>
            <a:ext cx="1943637" cy="137583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421848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abgerundete Ecken 8">
            <a:extLst>
              <a:ext uri="{FF2B5EF4-FFF2-40B4-BE49-F238E27FC236}">
                <a16:creationId xmlns:a16="http://schemas.microsoft.com/office/drawing/2014/main" id="{3057E952-452C-434D-8246-9DC733294F51}"/>
              </a:ext>
            </a:extLst>
          </p:cNvPr>
          <p:cNvSpPr/>
          <p:nvPr/>
        </p:nvSpPr>
        <p:spPr>
          <a:xfrm>
            <a:off x="1962151" y="1562102"/>
            <a:ext cx="8448675" cy="4356497"/>
          </a:xfrm>
          <a:prstGeom prst="round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350"/>
          </a:p>
        </p:txBody>
      </p:sp>
      <p:sp>
        <p:nvSpPr>
          <p:cNvPr id="3" name="Inhaltsplatzhalter 2">
            <a:extLst>
              <a:ext uri="{FF2B5EF4-FFF2-40B4-BE49-F238E27FC236}">
                <a16:creationId xmlns:a16="http://schemas.microsoft.com/office/drawing/2014/main" id="{7FDC4A93-8837-41C4-A9EE-EB1D64AE08C3}"/>
              </a:ext>
            </a:extLst>
          </p:cNvPr>
          <p:cNvSpPr>
            <a:spLocks noGrp="1"/>
          </p:cNvSpPr>
          <p:nvPr>
            <p:ph idx="1"/>
          </p:nvPr>
        </p:nvSpPr>
        <p:spPr>
          <a:xfrm>
            <a:off x="2336801" y="1720427"/>
            <a:ext cx="7840663" cy="4576678"/>
          </a:xfrm>
        </p:spPr>
        <p:txBody>
          <a:bodyPr rtlCol="0">
            <a:normAutofit fontScale="25000" lnSpcReduction="20000"/>
          </a:bodyPr>
          <a:lstStyle/>
          <a:p>
            <a:pPr marL="0" indent="0">
              <a:buClr>
                <a:schemeClr val="bg2">
                  <a:lumMod val="40000"/>
                  <a:lumOff val="60000"/>
                </a:schemeClr>
              </a:buClr>
              <a:buNone/>
              <a:defRPr/>
            </a:pPr>
            <a:endParaRPr lang="de-DE" dirty="0"/>
          </a:p>
          <a:p>
            <a:pPr marL="0" indent="0">
              <a:buClr>
                <a:schemeClr val="bg2">
                  <a:lumMod val="40000"/>
                  <a:lumOff val="60000"/>
                </a:schemeClr>
              </a:buClr>
              <a:buNone/>
              <a:defRPr/>
            </a:pPr>
            <a:endParaRPr lang="de-DE" sz="1906" dirty="0">
              <a:solidFill>
                <a:schemeClr val="accent6">
                  <a:lumMod val="50000"/>
                </a:schemeClr>
              </a:solidFill>
            </a:endParaRPr>
          </a:p>
          <a:p>
            <a:pPr marL="0" indent="0">
              <a:buClr>
                <a:schemeClr val="bg2">
                  <a:lumMod val="40000"/>
                  <a:lumOff val="60000"/>
                </a:schemeClr>
              </a:buClr>
              <a:buNone/>
              <a:defRPr/>
            </a:pPr>
            <a:r>
              <a:rPr lang="de-DE" sz="6400" b="1" dirty="0">
                <a:solidFill>
                  <a:schemeClr val="accent6">
                    <a:lumMod val="50000"/>
                  </a:schemeClr>
                </a:solidFill>
              </a:rPr>
              <a:t>A</a:t>
            </a:r>
            <a:r>
              <a:rPr lang="de-DE" sz="6400" dirty="0"/>
              <a:t>nkommen                                                                      „</a:t>
            </a:r>
            <a:r>
              <a:rPr lang="de-DE" sz="6400" b="1" dirty="0" err="1"/>
              <a:t>Orga</a:t>
            </a:r>
            <a:r>
              <a:rPr lang="de-DE" sz="6400" b="1" dirty="0"/>
              <a:t>-Runde“ </a:t>
            </a:r>
          </a:p>
          <a:p>
            <a:pPr marL="0" indent="0">
              <a:buClr>
                <a:schemeClr val="bg2">
                  <a:lumMod val="40000"/>
                  <a:lumOff val="60000"/>
                </a:schemeClr>
              </a:buClr>
              <a:buNone/>
              <a:defRPr/>
            </a:pPr>
            <a:r>
              <a:rPr lang="de-DE" sz="6400" b="1" dirty="0"/>
              <a:t> </a:t>
            </a:r>
          </a:p>
          <a:p>
            <a:pPr marL="0" indent="0">
              <a:buClr>
                <a:schemeClr val="bg2">
                  <a:lumMod val="40000"/>
                  <a:lumOff val="60000"/>
                </a:schemeClr>
              </a:buClr>
              <a:buNone/>
              <a:defRPr/>
            </a:pPr>
            <a:r>
              <a:rPr lang="de-DE" sz="6400" b="1" dirty="0">
                <a:solidFill>
                  <a:schemeClr val="accent3">
                    <a:lumMod val="75000"/>
                  </a:schemeClr>
                </a:solidFill>
              </a:rPr>
              <a:t>V</a:t>
            </a:r>
            <a:r>
              <a:rPr lang="de-DE" sz="6400" dirty="0"/>
              <a:t>orwissen                                                                     </a:t>
            </a:r>
            <a:r>
              <a:rPr lang="de-DE" sz="6400" b="1" dirty="0"/>
              <a:t>„Aktivierungsphase“                                                                                          </a:t>
            </a:r>
          </a:p>
          <a:p>
            <a:pPr marL="0" indent="0">
              <a:buClr>
                <a:schemeClr val="bg2">
                  <a:lumMod val="40000"/>
                  <a:lumOff val="60000"/>
                </a:schemeClr>
              </a:buClr>
              <a:buNone/>
              <a:defRPr/>
            </a:pPr>
            <a:r>
              <a:rPr lang="de-DE" sz="6400" b="1" dirty="0"/>
              <a:t>                                                                                 </a:t>
            </a:r>
          </a:p>
          <a:p>
            <a:pPr marL="0" indent="0">
              <a:buClr>
                <a:schemeClr val="bg2">
                  <a:lumMod val="40000"/>
                  <a:lumOff val="60000"/>
                </a:schemeClr>
              </a:buClr>
              <a:buNone/>
              <a:defRPr/>
            </a:pPr>
            <a:r>
              <a:rPr lang="de-DE" sz="6400" dirty="0"/>
              <a:t> Informieren                                                                        </a:t>
            </a:r>
            <a:r>
              <a:rPr lang="de-DE" sz="6400" b="1" dirty="0"/>
              <a:t>„</a:t>
            </a:r>
            <a:r>
              <a:rPr lang="de-DE" sz="6400" b="1" dirty="0" err="1"/>
              <a:t>Kurzimplus</a:t>
            </a:r>
            <a:r>
              <a:rPr lang="de-DE" sz="6400" b="1" dirty="0"/>
              <a:t>“  </a:t>
            </a:r>
          </a:p>
          <a:p>
            <a:pPr marL="0" indent="0">
              <a:buClr>
                <a:schemeClr val="bg2">
                  <a:lumMod val="40000"/>
                  <a:lumOff val="60000"/>
                </a:schemeClr>
              </a:buClr>
              <a:buNone/>
              <a:defRPr/>
            </a:pPr>
            <a:r>
              <a:rPr lang="de-DE" sz="5600" dirty="0"/>
              <a:t>                                                                                                   </a:t>
            </a:r>
            <a:endParaRPr lang="de-DE" sz="5600" b="1" dirty="0"/>
          </a:p>
          <a:p>
            <a:pPr marL="0" indent="0">
              <a:buClr>
                <a:schemeClr val="bg2">
                  <a:lumMod val="40000"/>
                  <a:lumOff val="60000"/>
                </a:schemeClr>
              </a:buClr>
              <a:buNone/>
              <a:defRPr/>
            </a:pPr>
            <a:r>
              <a:rPr lang="de-DE" sz="6400" b="1" dirty="0">
                <a:solidFill>
                  <a:srgbClr val="FF0000"/>
                </a:solidFill>
              </a:rPr>
              <a:t>V</a:t>
            </a:r>
            <a:r>
              <a:rPr lang="de-DE" sz="6400" dirty="0"/>
              <a:t>erarbeiten                                                                    </a:t>
            </a:r>
            <a:r>
              <a:rPr lang="de-DE" sz="6400" b="1" dirty="0"/>
              <a:t>„Wir tauchen in die EF“</a:t>
            </a:r>
          </a:p>
          <a:p>
            <a:pPr marL="0" indent="0">
              <a:buClr>
                <a:schemeClr val="bg2">
                  <a:lumMod val="40000"/>
                  <a:lumOff val="60000"/>
                </a:schemeClr>
              </a:buClr>
              <a:buNone/>
              <a:defRPr/>
            </a:pPr>
            <a:r>
              <a:rPr lang="de-DE" sz="6000" dirty="0"/>
              <a:t> </a:t>
            </a:r>
            <a:endParaRPr lang="de-DE" sz="5600" dirty="0"/>
          </a:p>
          <a:p>
            <a:pPr marL="0" indent="0">
              <a:buClr>
                <a:schemeClr val="bg2">
                  <a:lumMod val="40000"/>
                  <a:lumOff val="60000"/>
                </a:schemeClr>
              </a:buClr>
              <a:buNone/>
              <a:defRPr/>
            </a:pPr>
            <a:r>
              <a:rPr lang="de-DE" sz="6400" b="1" dirty="0">
                <a:solidFill>
                  <a:srgbClr val="FFFF00"/>
                </a:solidFill>
              </a:rPr>
              <a:t>A</a:t>
            </a:r>
            <a:r>
              <a:rPr lang="de-DE" sz="6400" dirty="0"/>
              <a:t>uswerten                                                                 </a:t>
            </a:r>
            <a:r>
              <a:rPr lang="de-DE" sz="6400" b="1" dirty="0"/>
              <a:t>            „Ausblick“</a:t>
            </a:r>
            <a:r>
              <a:rPr lang="de-DE" sz="6400" dirty="0"/>
              <a:t>                                   </a:t>
            </a:r>
          </a:p>
          <a:p>
            <a:pPr marL="0" indent="0">
              <a:buClr>
                <a:schemeClr val="bg2">
                  <a:lumMod val="40000"/>
                  <a:lumOff val="60000"/>
                </a:schemeClr>
              </a:buClr>
              <a:buNone/>
              <a:defRPr/>
            </a:pPr>
            <a:r>
              <a:rPr lang="de-DE" sz="6400" dirty="0"/>
              <a:t>                                  </a:t>
            </a:r>
            <a:r>
              <a:rPr lang="de-DE" sz="1906" dirty="0"/>
              <a:t>                                                               </a:t>
            </a:r>
            <a:r>
              <a:rPr lang="de-DE" sz="1770" b="1" dirty="0"/>
              <a:t>   </a:t>
            </a:r>
          </a:p>
        </p:txBody>
      </p:sp>
      <p:pic>
        <p:nvPicPr>
          <p:cNvPr id="4" name="Bild 2" descr="Ähnliches Foto">
            <a:extLst>
              <a:ext uri="{FF2B5EF4-FFF2-40B4-BE49-F238E27FC236}">
                <a16:creationId xmlns:a16="http://schemas.microsoft.com/office/drawing/2014/main" id="{835ECA13-3672-48C8-AE93-C1D56473B0DD}"/>
              </a:ext>
            </a:extLst>
          </p:cNvPr>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760889" y="1782168"/>
            <a:ext cx="1607884" cy="64077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Bild 3" descr="Bildergebnis für bild comic männchen gedanken">
            <a:extLst>
              <a:ext uri="{FF2B5EF4-FFF2-40B4-BE49-F238E27FC236}">
                <a16:creationId xmlns:a16="http://schemas.microsoft.com/office/drawing/2014/main" id="{B775ADD9-AF74-4488-A45B-8E2928751073}"/>
              </a:ext>
            </a:extLst>
          </p:cNvPr>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683088" y="2580614"/>
            <a:ext cx="1763486" cy="64077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Bild 6" descr="Ähnliches Foto">
            <a:extLst>
              <a:ext uri="{FF2B5EF4-FFF2-40B4-BE49-F238E27FC236}">
                <a16:creationId xmlns:a16="http://schemas.microsoft.com/office/drawing/2014/main" id="{ADBD9E55-FCE0-4E1A-8F56-DEBE3516DDD0}"/>
              </a:ext>
            </a:extLst>
          </p:cNvPr>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605288" y="3374514"/>
            <a:ext cx="1919087" cy="79551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7" name="Bild 5" descr="Ähnliches Foto">
            <a:extLst>
              <a:ext uri="{FF2B5EF4-FFF2-40B4-BE49-F238E27FC236}">
                <a16:creationId xmlns:a16="http://schemas.microsoft.com/office/drawing/2014/main" id="{561F870F-B866-40ED-8C35-7EDEC5BBDA57}"/>
              </a:ext>
            </a:extLst>
          </p:cNvPr>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4501552" y="4235356"/>
            <a:ext cx="2126556" cy="66117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8" name="Bild 7" descr="Bildergebnis für bild comic männchen besprechung">
            <a:extLst>
              <a:ext uri="{FF2B5EF4-FFF2-40B4-BE49-F238E27FC236}">
                <a16:creationId xmlns:a16="http://schemas.microsoft.com/office/drawing/2014/main" id="{3DEF686A-20C4-4237-A794-A8F450BFE503}"/>
              </a:ext>
            </a:extLst>
          </p:cNvPr>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425925" y="4960078"/>
            <a:ext cx="2277810" cy="79551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Rechteck 9">
            <a:extLst>
              <a:ext uri="{FF2B5EF4-FFF2-40B4-BE49-F238E27FC236}">
                <a16:creationId xmlns:a16="http://schemas.microsoft.com/office/drawing/2014/main" id="{AD2DC5D1-485A-4BD8-875E-16A81476DE71}"/>
              </a:ext>
            </a:extLst>
          </p:cNvPr>
          <p:cNvSpPr/>
          <p:nvPr/>
        </p:nvSpPr>
        <p:spPr>
          <a:xfrm>
            <a:off x="1620441" y="826357"/>
            <a:ext cx="8951119" cy="792804"/>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altLang="de-DE" sz="2100" b="1" dirty="0"/>
              <a:t>„Entwicklungschance-Exekutive Funktionen“</a:t>
            </a:r>
            <a:r>
              <a:rPr lang="de-DE" altLang="de-DE" sz="2100" b="1" dirty="0">
                <a:latin typeface="Comic Sans MS" panose="030F0702030302020204" pitchFamily="66"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513188" y="1853755"/>
            <a:ext cx="11392866" cy="3613792"/>
          </a:xfrm>
        </p:spPr>
        <p:txBody>
          <a:bodyPr>
            <a:normAutofit fontScale="92500" lnSpcReduction="10000"/>
          </a:bodyPr>
          <a:lstStyle/>
          <a:p>
            <a:pPr marL="0" indent="0">
              <a:buNone/>
            </a:pPr>
            <a:r>
              <a:rPr lang="de-DE" sz="2800" u="sng" dirty="0"/>
              <a:t>Es wäre gut, wenn Sie...</a:t>
            </a:r>
          </a:p>
          <a:p>
            <a:r>
              <a:rPr lang="de-DE" sz="2800" dirty="0"/>
              <a:t>erfahren, was exekutive Funktionen sind, wofür sie gebraucht werden und wie sie sich entwickeln.</a:t>
            </a:r>
          </a:p>
          <a:p>
            <a:r>
              <a:rPr lang="de-DE" sz="2800" dirty="0"/>
              <a:t>um die Bedeutung der Förderung der exekutiven Funktionen im Kindesalter wissen.</a:t>
            </a:r>
          </a:p>
          <a:p>
            <a:r>
              <a:rPr lang="de-DE" sz="2800" dirty="0"/>
              <a:t>die praktischen Spielideen zur Förderung exekutiver Funktionen in ihren Unterrichtsalltag nutzen können.</a:t>
            </a:r>
          </a:p>
        </p:txBody>
      </p:sp>
      <p:sp>
        <p:nvSpPr>
          <p:cNvPr id="3" name="Titel 2"/>
          <p:cNvSpPr>
            <a:spLocks noGrp="1"/>
          </p:cNvSpPr>
          <p:nvPr>
            <p:ph type="title"/>
          </p:nvPr>
        </p:nvSpPr>
        <p:spPr/>
        <p:txBody>
          <a:bodyPr/>
          <a:lstStyle/>
          <a:p>
            <a:r>
              <a:rPr lang="de-DE" dirty="0"/>
              <a:t> Zieltransparenz:</a:t>
            </a:r>
          </a:p>
        </p:txBody>
      </p:sp>
      <p:pic>
        <p:nvPicPr>
          <p:cNvPr id="4" name="Bild 3"/>
          <p:cNvPicPr>
            <a:picLocks noChangeAspect="1"/>
          </p:cNvPicPr>
          <p:nvPr/>
        </p:nvPicPr>
        <p:blipFill>
          <a:blip r:embed="rId2"/>
          <a:stretch>
            <a:fillRect/>
          </a:stretch>
        </p:blipFill>
        <p:spPr>
          <a:xfrm>
            <a:off x="8537222" y="493890"/>
            <a:ext cx="1545167" cy="1097167"/>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165365786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de-DE" dirty="0"/>
              <a:t>Exekutive Funktionen bilden die Grundlage für Fähigkeiten, die in der Pädagogik oft als Selbstregulation oder Selbstkontrolle beschrieben werden.</a:t>
            </a:r>
          </a:p>
        </p:txBody>
      </p:sp>
      <p:sp>
        <p:nvSpPr>
          <p:cNvPr id="3" name="Titel 2"/>
          <p:cNvSpPr>
            <a:spLocks noGrp="1"/>
          </p:cNvSpPr>
          <p:nvPr>
            <p:ph type="title"/>
          </p:nvPr>
        </p:nvSpPr>
        <p:spPr/>
        <p:txBody>
          <a:bodyPr/>
          <a:lstStyle/>
          <a:p>
            <a:r>
              <a:rPr lang="de-DE" dirty="0"/>
              <a:t> Theoretische Grundlagen:</a:t>
            </a:r>
          </a:p>
        </p:txBody>
      </p:sp>
      <p:pic>
        <p:nvPicPr>
          <p:cNvPr id="5" name="Bild 4"/>
          <p:cNvPicPr>
            <a:picLocks noChangeAspect="1"/>
          </p:cNvPicPr>
          <p:nvPr/>
        </p:nvPicPr>
        <p:blipFill>
          <a:blip r:embed="rId3"/>
          <a:stretch>
            <a:fillRect/>
          </a:stretch>
        </p:blipFill>
        <p:spPr>
          <a:xfrm>
            <a:off x="4821941" y="2985940"/>
            <a:ext cx="4787900" cy="256880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234950977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179109" y="1975557"/>
            <a:ext cx="11915481" cy="4614333"/>
          </a:xfrm>
        </p:spPr>
        <p:txBody>
          <a:bodyPr>
            <a:normAutofit/>
          </a:bodyPr>
          <a:lstStyle/>
          <a:p>
            <a:pPr marL="457200" indent="-457200">
              <a:buFont typeface="+mj-lt"/>
              <a:buAutoNum type="arabicPeriod"/>
            </a:pPr>
            <a:r>
              <a:rPr lang="de-DE" dirty="0"/>
              <a:t>Das Kind kann das eigene Verhalten bewusst steuern.</a:t>
            </a:r>
          </a:p>
          <a:p>
            <a:pPr marL="457200" indent="-457200">
              <a:buFont typeface="+mj-lt"/>
              <a:buAutoNum type="arabicPeriod"/>
            </a:pPr>
            <a:r>
              <a:rPr lang="de-DE" dirty="0"/>
              <a:t>Das Kind kann vorausschauend handeln und sich realistische Ziele setzen.</a:t>
            </a:r>
          </a:p>
          <a:p>
            <a:pPr marL="457200" indent="-457200">
              <a:buFont typeface="+mj-lt"/>
              <a:buAutoNum type="arabicPeriod"/>
            </a:pPr>
            <a:r>
              <a:rPr lang="de-DE" dirty="0"/>
              <a:t>Das Kind kann sich einer Sache konzentriert über einen längeren Zeitraum widmen und bricht nicht frühzeitig ab.</a:t>
            </a:r>
          </a:p>
          <a:p>
            <a:pPr marL="457200" indent="-457200">
              <a:buFont typeface="+mj-lt"/>
              <a:buAutoNum type="arabicPeriod"/>
            </a:pPr>
            <a:r>
              <a:rPr lang="de-DE" dirty="0"/>
              <a:t>Das Kind kann Probleme und Konflikte selbstständig und gewaltfrei lösen.</a:t>
            </a:r>
          </a:p>
          <a:p>
            <a:pPr marL="457200" indent="-457200">
              <a:buFont typeface="+mj-lt"/>
              <a:buAutoNum type="arabicPeriod"/>
            </a:pPr>
            <a:r>
              <a:rPr lang="de-DE" dirty="0"/>
              <a:t>Das Kind kann sich auf neue Situationen und Aufgabenstellungen schnell einstellen.</a:t>
            </a:r>
          </a:p>
          <a:p>
            <a:pPr marL="457200" indent="-457200">
              <a:buFont typeface="+mj-lt"/>
              <a:buAutoNum type="arabicPeriod"/>
            </a:pPr>
            <a:r>
              <a:rPr lang="de-DE" dirty="0"/>
              <a:t>Das Kind kann sich in andere hineinversetzen und Perspektiven wechseln.</a:t>
            </a:r>
          </a:p>
          <a:p>
            <a:pPr marL="457200" indent="-457200">
              <a:buFont typeface="+mj-lt"/>
              <a:buAutoNum type="arabicPeriod"/>
            </a:pPr>
            <a:r>
              <a:rPr lang="de-DE" dirty="0"/>
              <a:t>Das Kind kann Prioritäten setzen und Handlungsverläufe reflektieren.</a:t>
            </a:r>
          </a:p>
          <a:p>
            <a:pPr marL="457200" indent="-457200">
              <a:buFont typeface="+mj-lt"/>
              <a:buAutoNum type="arabicPeriod"/>
            </a:pPr>
            <a:r>
              <a:rPr lang="de-DE" dirty="0"/>
              <a:t>Das Kind ist im Umgang mit anderen fähig, die eigenen Gefühle zu kontrollieren.</a:t>
            </a:r>
          </a:p>
          <a:p>
            <a:pPr marL="457200" indent="-457200">
              <a:buFont typeface="+mj-lt"/>
              <a:buAutoNum type="arabicPeriod"/>
            </a:pPr>
            <a:endParaRPr lang="de-DE" dirty="0"/>
          </a:p>
          <a:p>
            <a:pPr marL="457200" indent="-457200">
              <a:buFont typeface="+mj-lt"/>
              <a:buAutoNum type="arabicPeriod"/>
            </a:pPr>
            <a:endParaRPr lang="de-DE" dirty="0"/>
          </a:p>
        </p:txBody>
      </p:sp>
      <p:sp>
        <p:nvSpPr>
          <p:cNvPr id="3" name="Titel 2"/>
          <p:cNvSpPr>
            <a:spLocks noGrp="1"/>
          </p:cNvSpPr>
          <p:nvPr>
            <p:ph type="title"/>
          </p:nvPr>
        </p:nvSpPr>
        <p:spPr/>
        <p:txBody>
          <a:bodyPr>
            <a:normAutofit/>
          </a:bodyPr>
          <a:lstStyle/>
          <a:p>
            <a:r>
              <a:rPr lang="de-DE" dirty="0"/>
              <a:t>Folgende Kompetenzen bauen auf den exekutiven Funktionen auf:</a:t>
            </a:r>
          </a:p>
        </p:txBody>
      </p:sp>
    </p:spTree>
    <p:extLst>
      <p:ext uri="{BB962C8B-B14F-4D97-AF65-F5344CB8AC3E}">
        <p14:creationId xmlns:p14="http://schemas.microsoft.com/office/powerpoint/2010/main" val="188423762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de-DE" dirty="0"/>
              <a:t>Exekutive Funktionen sind eine Vielzahl von geistigen Fähigkeiten, die uns planvoll, zielorientiert und überlegt handeln lassen.</a:t>
            </a:r>
          </a:p>
          <a:p>
            <a:r>
              <a:rPr lang="de-DE" dirty="0"/>
              <a:t>Situationsangepasstes Handeln </a:t>
            </a:r>
          </a:p>
          <a:p>
            <a:endParaRPr lang="de-DE" dirty="0"/>
          </a:p>
        </p:txBody>
      </p:sp>
      <p:sp>
        <p:nvSpPr>
          <p:cNvPr id="3" name="Titel 2"/>
          <p:cNvSpPr>
            <a:spLocks noGrp="1"/>
          </p:cNvSpPr>
          <p:nvPr>
            <p:ph type="title"/>
          </p:nvPr>
        </p:nvSpPr>
        <p:spPr/>
        <p:txBody>
          <a:bodyPr>
            <a:normAutofit/>
          </a:bodyPr>
          <a:lstStyle/>
          <a:p>
            <a:r>
              <a:rPr lang="de-DE" dirty="0"/>
              <a:t>Was sind exekutive Funktionen?</a:t>
            </a:r>
          </a:p>
        </p:txBody>
      </p:sp>
      <p:pic>
        <p:nvPicPr>
          <p:cNvPr id="4" name="Bild 3"/>
          <p:cNvPicPr>
            <a:picLocks noChangeAspect="1"/>
          </p:cNvPicPr>
          <p:nvPr/>
        </p:nvPicPr>
        <p:blipFill>
          <a:blip r:embed="rId3"/>
          <a:stretch>
            <a:fillRect/>
          </a:stretch>
        </p:blipFill>
        <p:spPr>
          <a:xfrm>
            <a:off x="2610498" y="4031800"/>
            <a:ext cx="6683022" cy="180232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Nach links gekrümmter Pfeil 5"/>
          <p:cNvSpPr/>
          <p:nvPr/>
        </p:nvSpPr>
        <p:spPr>
          <a:xfrm>
            <a:off x="9837027" y="3623722"/>
            <a:ext cx="822960" cy="1564076"/>
          </a:xfrm>
          <a:prstGeom prst="curvedLeftArrow">
            <a:avLst/>
          </a:prstGeom>
          <a:ln/>
        </p:spPr>
        <p:style>
          <a:lnRef idx="1">
            <a:schemeClr val="accent1"/>
          </a:lnRef>
          <a:fillRef idx="3">
            <a:schemeClr val="accent1"/>
          </a:fillRef>
          <a:effectRef idx="2">
            <a:schemeClr val="accent1"/>
          </a:effectRef>
          <a:fontRef idx="minor">
            <a:schemeClr val="lt1"/>
          </a:fontRef>
        </p:style>
        <p:txBody>
          <a:bodyPr/>
          <a:lstStyle/>
          <a:p>
            <a:endParaRPr lang="de-DE"/>
          </a:p>
        </p:txBody>
      </p:sp>
      <p:sp>
        <p:nvSpPr>
          <p:cNvPr id="8" name="Nach rechts gekrümmter Pfeil 7"/>
          <p:cNvSpPr/>
          <p:nvPr/>
        </p:nvSpPr>
        <p:spPr>
          <a:xfrm>
            <a:off x="1449206" y="3741038"/>
            <a:ext cx="822960" cy="1453443"/>
          </a:xfrm>
          <a:prstGeom prst="curvedRightArrow">
            <a:avLst/>
          </a:prstGeom>
          <a:ln/>
        </p:spPr>
        <p:style>
          <a:lnRef idx="1">
            <a:schemeClr val="accent1"/>
          </a:lnRef>
          <a:fillRef idx="3">
            <a:schemeClr val="accent1"/>
          </a:fillRef>
          <a:effectRef idx="2">
            <a:schemeClr val="accent1"/>
          </a:effectRef>
          <a:fontRef idx="minor">
            <a:schemeClr val="lt1"/>
          </a:fontRef>
        </p:style>
        <p:txBody>
          <a:bodyPr/>
          <a:lstStyle/>
          <a:p>
            <a:endParaRPr lang="de-DE"/>
          </a:p>
        </p:txBody>
      </p:sp>
    </p:spTree>
    <p:extLst>
      <p:ext uri="{BB962C8B-B14F-4D97-AF65-F5344CB8AC3E}">
        <p14:creationId xmlns:p14="http://schemas.microsoft.com/office/powerpoint/2010/main" val="22828738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dissolve">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 calcmode="lin" valueType="num">
                                      <p:cBhvr additive="base">
                                        <p:cTn id="1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dissolve">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dissolve">
                                      <p:cBhvr>
                                        <p:cTn id="2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2316554" y="1989667"/>
            <a:ext cx="7408333" cy="4136496"/>
          </a:xfrm>
        </p:spPr>
        <p:txBody>
          <a:bodyPr/>
          <a:lstStyle/>
          <a:p>
            <a:pPr marL="0" indent="0">
              <a:buNone/>
            </a:pPr>
            <a:r>
              <a:rPr lang="de-DE" dirty="0"/>
              <a:t>...lässt sich in 3 Teilaspekte untergliedern:</a:t>
            </a:r>
          </a:p>
          <a:p>
            <a:pPr marL="0" indent="0">
              <a:buNone/>
            </a:pPr>
            <a:endParaRPr lang="de-DE" dirty="0"/>
          </a:p>
          <a:p>
            <a:pPr marL="0" indent="0">
              <a:buNone/>
            </a:pPr>
            <a:endParaRPr lang="de-DE" dirty="0"/>
          </a:p>
        </p:txBody>
      </p:sp>
      <p:sp>
        <p:nvSpPr>
          <p:cNvPr id="3" name="Titel 2"/>
          <p:cNvSpPr>
            <a:spLocks noGrp="1"/>
          </p:cNvSpPr>
          <p:nvPr>
            <p:ph type="title"/>
          </p:nvPr>
        </p:nvSpPr>
        <p:spPr/>
        <p:txBody>
          <a:bodyPr/>
          <a:lstStyle/>
          <a:p>
            <a:r>
              <a:rPr lang="de-DE" dirty="0"/>
              <a:t>Das exekutive System: </a:t>
            </a:r>
          </a:p>
        </p:txBody>
      </p:sp>
      <p:sp>
        <p:nvSpPr>
          <p:cNvPr id="4" name="Verbindungsstelle 3"/>
          <p:cNvSpPr/>
          <p:nvPr/>
        </p:nvSpPr>
        <p:spPr>
          <a:xfrm>
            <a:off x="3175000" y="3017520"/>
            <a:ext cx="5277556" cy="822960"/>
          </a:xfrm>
          <a:prstGeom prst="flowChartConnector">
            <a:avLst/>
          </a:prstGeom>
          <a:ln/>
        </p:spPr>
        <p:style>
          <a:lnRef idx="1">
            <a:schemeClr val="accent1"/>
          </a:lnRef>
          <a:fillRef idx="3">
            <a:schemeClr val="accent1"/>
          </a:fillRef>
          <a:effectRef idx="2">
            <a:schemeClr val="accent1"/>
          </a:effectRef>
          <a:fontRef idx="minor">
            <a:schemeClr val="lt1"/>
          </a:fontRef>
        </p:style>
        <p:txBody>
          <a:bodyPr/>
          <a:lstStyle/>
          <a:p>
            <a:pPr algn="ctr"/>
            <a:r>
              <a:rPr lang="de-DE" sz="2800" b="1" dirty="0">
                <a:solidFill>
                  <a:srgbClr val="000000"/>
                </a:solidFill>
              </a:rPr>
              <a:t>Exekutives System:</a:t>
            </a:r>
          </a:p>
        </p:txBody>
      </p:sp>
      <p:cxnSp>
        <p:nvCxnSpPr>
          <p:cNvPr id="5" name="Gerade Verbindung 4"/>
          <p:cNvCxnSpPr/>
          <p:nvPr/>
        </p:nvCxnSpPr>
        <p:spPr>
          <a:xfrm>
            <a:off x="7563556" y="3840481"/>
            <a:ext cx="1168964" cy="1227667"/>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cxnSp>
        <p:nvCxnSpPr>
          <p:cNvPr id="6" name="Gerade Verbindung 5"/>
          <p:cNvCxnSpPr/>
          <p:nvPr/>
        </p:nvCxnSpPr>
        <p:spPr>
          <a:xfrm>
            <a:off x="6096000" y="3951112"/>
            <a:ext cx="0" cy="1284111"/>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cxnSp>
        <p:nvCxnSpPr>
          <p:cNvPr id="7" name="Gerade Verbindung 6"/>
          <p:cNvCxnSpPr/>
          <p:nvPr/>
        </p:nvCxnSpPr>
        <p:spPr>
          <a:xfrm flipH="1">
            <a:off x="3076222" y="3840480"/>
            <a:ext cx="1622778" cy="1394742"/>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sp>
        <p:nvSpPr>
          <p:cNvPr id="8" name="Rechteck 7"/>
          <p:cNvSpPr/>
          <p:nvPr/>
        </p:nvSpPr>
        <p:spPr>
          <a:xfrm>
            <a:off x="1583703" y="5444631"/>
            <a:ext cx="3115297" cy="822960"/>
          </a:xfrm>
          <a:prstGeom prst="rect">
            <a:avLst/>
          </a:prstGeom>
          <a:solidFill>
            <a:srgbClr val="0070C0"/>
          </a:solidFill>
          <a:ln/>
        </p:spPr>
        <p:style>
          <a:lnRef idx="1">
            <a:schemeClr val="accent1"/>
          </a:lnRef>
          <a:fillRef idx="3">
            <a:schemeClr val="accent1"/>
          </a:fillRef>
          <a:effectRef idx="2">
            <a:schemeClr val="accent1"/>
          </a:effectRef>
          <a:fontRef idx="minor">
            <a:schemeClr val="lt1"/>
          </a:fontRef>
        </p:style>
        <p:txBody>
          <a:bodyPr/>
          <a:lstStyle/>
          <a:p>
            <a:r>
              <a:rPr lang="de-DE" sz="2400" dirty="0">
                <a:solidFill>
                  <a:srgbClr val="000000"/>
                </a:solidFill>
              </a:rPr>
              <a:t>Arbeitsgedächtnis</a:t>
            </a:r>
          </a:p>
        </p:txBody>
      </p:sp>
      <p:sp>
        <p:nvSpPr>
          <p:cNvPr id="9" name="Rechteck 8"/>
          <p:cNvSpPr/>
          <p:nvPr/>
        </p:nvSpPr>
        <p:spPr>
          <a:xfrm>
            <a:off x="4836797" y="5444631"/>
            <a:ext cx="3345161" cy="822960"/>
          </a:xfrm>
          <a:prstGeom prst="rect">
            <a:avLst/>
          </a:prstGeom>
          <a:solidFill>
            <a:srgbClr val="FF0000"/>
          </a:solidFill>
          <a:ln/>
        </p:spPr>
        <p:style>
          <a:lnRef idx="1">
            <a:schemeClr val="accent1"/>
          </a:lnRef>
          <a:fillRef idx="3">
            <a:schemeClr val="accent1"/>
          </a:fillRef>
          <a:effectRef idx="2">
            <a:schemeClr val="accent1"/>
          </a:effectRef>
          <a:fontRef idx="minor">
            <a:schemeClr val="lt1"/>
          </a:fontRef>
        </p:style>
        <p:txBody>
          <a:bodyPr/>
          <a:lstStyle/>
          <a:p>
            <a:pPr algn="ctr"/>
            <a:r>
              <a:rPr lang="de-DE" sz="2400" dirty="0">
                <a:solidFill>
                  <a:srgbClr val="000000"/>
                </a:solidFill>
              </a:rPr>
              <a:t>Inhibition</a:t>
            </a:r>
          </a:p>
          <a:p>
            <a:pPr algn="ctr"/>
            <a:r>
              <a:rPr lang="de-DE" sz="2400" dirty="0">
                <a:solidFill>
                  <a:srgbClr val="000000"/>
                </a:solidFill>
              </a:rPr>
              <a:t>(Impulskontrolle)</a:t>
            </a:r>
          </a:p>
        </p:txBody>
      </p:sp>
      <p:sp>
        <p:nvSpPr>
          <p:cNvPr id="10" name="Rechteck 9"/>
          <p:cNvSpPr/>
          <p:nvPr/>
        </p:nvSpPr>
        <p:spPr>
          <a:xfrm>
            <a:off x="8269112" y="5444631"/>
            <a:ext cx="2827513" cy="822960"/>
          </a:xfrm>
          <a:prstGeom prst="rect">
            <a:avLst/>
          </a:prstGeom>
          <a:solidFill>
            <a:srgbClr val="00B050"/>
          </a:solidFill>
          <a:ln/>
        </p:spPr>
        <p:style>
          <a:lnRef idx="1">
            <a:schemeClr val="accent1"/>
          </a:lnRef>
          <a:fillRef idx="3">
            <a:schemeClr val="accent1"/>
          </a:fillRef>
          <a:effectRef idx="2">
            <a:schemeClr val="accent1"/>
          </a:effectRef>
          <a:fontRef idx="minor">
            <a:schemeClr val="lt1"/>
          </a:fontRef>
        </p:style>
        <p:txBody>
          <a:bodyPr/>
          <a:lstStyle/>
          <a:p>
            <a:pPr algn="ctr"/>
            <a:r>
              <a:rPr lang="de-DE" sz="2400" dirty="0">
                <a:solidFill>
                  <a:srgbClr val="000000"/>
                </a:solidFill>
              </a:rPr>
              <a:t>kognitive Flexibilität</a:t>
            </a:r>
          </a:p>
        </p:txBody>
      </p:sp>
    </p:spTree>
    <p:extLst>
      <p:ext uri="{BB962C8B-B14F-4D97-AF65-F5344CB8AC3E}">
        <p14:creationId xmlns:p14="http://schemas.microsoft.com/office/powerpoint/2010/main" val="26455560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dissolv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dissolve">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5"/>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dissolve">
                                      <p:cBhvr>
                                        <p:cTn id="3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2396068" y="1453445"/>
            <a:ext cx="9085779" cy="3825566"/>
          </a:xfrm>
        </p:spPr>
        <p:txBody>
          <a:bodyPr/>
          <a:lstStyle/>
          <a:p>
            <a:pPr marL="457200" indent="-457200">
              <a:buFont typeface="+mj-lt"/>
              <a:buAutoNum type="arabicPeriod"/>
            </a:pPr>
            <a:r>
              <a:rPr lang="de-DE" dirty="0"/>
              <a:t>Lesen Sie die Texte zu den einzelnen Teilaspekten des exekutiven Systems (</a:t>
            </a:r>
            <a:r>
              <a:rPr lang="de-DE" dirty="0">
                <a:solidFill>
                  <a:srgbClr val="00B0F0"/>
                </a:solidFill>
              </a:rPr>
              <a:t>Arbeitsgedächtnis,</a:t>
            </a:r>
            <a:r>
              <a:rPr lang="de-DE" dirty="0"/>
              <a:t> </a:t>
            </a:r>
            <a:r>
              <a:rPr lang="de-DE" dirty="0">
                <a:solidFill>
                  <a:schemeClr val="accent5">
                    <a:lumMod val="75000"/>
                  </a:schemeClr>
                </a:solidFill>
              </a:rPr>
              <a:t>Inhibitio</a:t>
            </a:r>
            <a:r>
              <a:rPr lang="de-DE" dirty="0">
                <a:solidFill>
                  <a:schemeClr val="accent5"/>
                </a:solidFill>
              </a:rPr>
              <a:t>n</a:t>
            </a:r>
            <a:r>
              <a:rPr lang="de-DE" dirty="0">
                <a:solidFill>
                  <a:srgbClr val="073E87"/>
                </a:solidFill>
              </a:rPr>
              <a:t> </a:t>
            </a:r>
            <a:r>
              <a:rPr lang="de-DE" dirty="0"/>
              <a:t>und </a:t>
            </a:r>
            <a:r>
              <a:rPr lang="de-DE" dirty="0">
                <a:solidFill>
                  <a:srgbClr val="FF0000"/>
                </a:solidFill>
              </a:rPr>
              <a:t>kognitive Flexibilität</a:t>
            </a:r>
            <a:r>
              <a:rPr lang="de-DE" dirty="0"/>
              <a:t> und fertigen Sie hierzu ein kleines individuelles Schaubild an)   </a:t>
            </a:r>
            <a:r>
              <a:rPr lang="de-DE" b="1" dirty="0">
                <a:solidFill>
                  <a:srgbClr val="FFFF00"/>
                </a:solidFill>
              </a:rPr>
              <a:t>10 Minuten</a:t>
            </a:r>
          </a:p>
          <a:p>
            <a:pPr marL="457200" indent="-457200">
              <a:buFont typeface="+mj-lt"/>
              <a:buAutoNum type="arabicPeriod"/>
            </a:pPr>
            <a:r>
              <a:rPr lang="de-DE" dirty="0"/>
              <a:t>Sie begeben sich nun in eine Arbeitsgruppe und tauschen sich über ihre Ergebnisse aus. (Nutzen Sie hierzu ihr Schaubild und ergänzen es ggf. um die für Sie wichtige „neuen“ Erkenntnisse)</a:t>
            </a:r>
          </a:p>
          <a:p>
            <a:pPr marL="0" indent="0">
              <a:buNone/>
            </a:pPr>
            <a:r>
              <a:rPr lang="de-DE" dirty="0"/>
              <a:t>        </a:t>
            </a:r>
            <a:r>
              <a:rPr lang="de-DE" b="1" dirty="0">
                <a:solidFill>
                  <a:srgbClr val="FFFF00"/>
                </a:solidFill>
              </a:rPr>
              <a:t>15 Minuten </a:t>
            </a:r>
          </a:p>
        </p:txBody>
      </p:sp>
      <p:sp>
        <p:nvSpPr>
          <p:cNvPr id="3" name="Titel 2"/>
          <p:cNvSpPr>
            <a:spLocks noGrp="1"/>
          </p:cNvSpPr>
          <p:nvPr>
            <p:ph type="title"/>
          </p:nvPr>
        </p:nvSpPr>
        <p:spPr>
          <a:xfrm>
            <a:off x="1451579" y="804520"/>
            <a:ext cx="9291215" cy="547290"/>
          </a:xfrm>
        </p:spPr>
        <p:txBody>
          <a:bodyPr/>
          <a:lstStyle/>
          <a:p>
            <a:r>
              <a:rPr lang="de-DE" dirty="0"/>
              <a:t>Arbeitsauftrag:</a:t>
            </a:r>
          </a:p>
        </p:txBody>
      </p:sp>
      <p:pic>
        <p:nvPicPr>
          <p:cNvPr id="4" name="Bild 3"/>
          <p:cNvPicPr>
            <a:picLocks noChangeAspect="1"/>
          </p:cNvPicPr>
          <p:nvPr/>
        </p:nvPicPr>
        <p:blipFill>
          <a:blip r:embed="rId2"/>
          <a:stretch>
            <a:fillRect/>
          </a:stretch>
        </p:blipFill>
        <p:spPr>
          <a:xfrm>
            <a:off x="1137108" y="1197401"/>
            <a:ext cx="877710" cy="118594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Bild 4"/>
          <p:cNvPicPr>
            <a:picLocks noChangeAspect="1"/>
          </p:cNvPicPr>
          <p:nvPr/>
        </p:nvPicPr>
        <p:blipFill>
          <a:blip r:embed="rId3"/>
          <a:stretch>
            <a:fillRect/>
          </a:stretch>
        </p:blipFill>
        <p:spPr>
          <a:xfrm>
            <a:off x="1170725" y="2613610"/>
            <a:ext cx="844093" cy="119097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3" name="Prozess 12"/>
          <p:cNvSpPr/>
          <p:nvPr/>
        </p:nvSpPr>
        <p:spPr>
          <a:xfrm>
            <a:off x="8741833" y="4343027"/>
            <a:ext cx="2411942" cy="451556"/>
          </a:xfrm>
          <a:prstGeom prst="flowChartProcess">
            <a:avLst/>
          </a:prstGeom>
          <a:solidFill>
            <a:srgbClr val="0070C0"/>
          </a:solidFill>
          <a:ln>
            <a:solidFill>
              <a:schemeClr val="tx1"/>
            </a:solidFill>
          </a:ln>
        </p:spPr>
        <p:style>
          <a:lnRef idx="1">
            <a:schemeClr val="accent1"/>
          </a:lnRef>
          <a:fillRef idx="3">
            <a:schemeClr val="accent1"/>
          </a:fillRef>
          <a:effectRef idx="2">
            <a:schemeClr val="accent1"/>
          </a:effectRef>
          <a:fontRef idx="minor">
            <a:schemeClr val="lt1"/>
          </a:fontRef>
        </p:style>
        <p:txBody>
          <a:bodyPr/>
          <a:lstStyle/>
          <a:p>
            <a:pPr algn="ctr"/>
            <a:r>
              <a:rPr lang="de-DE" dirty="0"/>
              <a:t>Arbeitsgedächtnis</a:t>
            </a:r>
          </a:p>
        </p:txBody>
      </p:sp>
      <p:sp>
        <p:nvSpPr>
          <p:cNvPr id="14" name="Prozess 13"/>
          <p:cNvSpPr/>
          <p:nvPr/>
        </p:nvSpPr>
        <p:spPr>
          <a:xfrm>
            <a:off x="8674097" y="5490698"/>
            <a:ext cx="2479677" cy="614002"/>
          </a:xfrm>
          <a:prstGeom prst="flowChartProcess">
            <a:avLst/>
          </a:prstGeom>
          <a:solidFill>
            <a:srgbClr val="00B050"/>
          </a:solidFill>
          <a:ln>
            <a:solidFill>
              <a:srgbClr val="000000"/>
            </a:solidFill>
          </a:ln>
        </p:spPr>
        <p:style>
          <a:lnRef idx="1">
            <a:schemeClr val="accent1"/>
          </a:lnRef>
          <a:fillRef idx="3">
            <a:schemeClr val="accent1"/>
          </a:fillRef>
          <a:effectRef idx="2">
            <a:schemeClr val="accent1"/>
          </a:effectRef>
          <a:fontRef idx="minor">
            <a:schemeClr val="lt1"/>
          </a:fontRef>
        </p:style>
        <p:txBody>
          <a:bodyPr/>
          <a:lstStyle/>
          <a:p>
            <a:r>
              <a:rPr lang="de-DE" dirty="0">
                <a:solidFill>
                  <a:schemeClr val="bg1"/>
                </a:solidFill>
              </a:rPr>
              <a:t>Kognitive Flexibilität</a:t>
            </a:r>
          </a:p>
        </p:txBody>
      </p:sp>
      <p:sp>
        <p:nvSpPr>
          <p:cNvPr id="6" name="Prozess 5"/>
          <p:cNvSpPr/>
          <p:nvPr/>
        </p:nvSpPr>
        <p:spPr>
          <a:xfrm>
            <a:off x="8674098" y="4943201"/>
            <a:ext cx="2479677" cy="437445"/>
          </a:xfrm>
          <a:prstGeom prst="flowChartProcess">
            <a:avLst/>
          </a:prstGeom>
          <a:solidFill>
            <a:srgbClr val="FF000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de-DE" dirty="0"/>
              <a:t>Inhibition</a:t>
            </a:r>
          </a:p>
        </p:txBody>
      </p:sp>
    </p:spTree>
    <p:extLst>
      <p:ext uri="{BB962C8B-B14F-4D97-AF65-F5344CB8AC3E}">
        <p14:creationId xmlns:p14="http://schemas.microsoft.com/office/powerpoint/2010/main" val="13049787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dissolv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 calcmode="lin" valueType="num">
                                      <p:cBhvr additive="base">
                                        <p:cTn id="2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2" end="2"/>
                                            </p:txEl>
                                          </p:spTgt>
                                        </p:tgtEl>
                                        <p:attrNameLst>
                                          <p:attrName>style.visibility</p:attrName>
                                        </p:attrNameLst>
                                      </p:cBhvr>
                                      <p:to>
                                        <p:strVal val="visible"/>
                                      </p:to>
                                    </p:set>
                                    <p:anim calcmode="lin" valueType="num">
                                      <p:cBhvr additive="base">
                                        <p:cTn id="2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r>
              <a:rPr lang="de-DE" dirty="0"/>
              <a:t>Bedeutung exekutiver Funktionen für erfolgreiches Lernen</a:t>
            </a:r>
          </a:p>
        </p:txBody>
      </p:sp>
      <p:pic>
        <p:nvPicPr>
          <p:cNvPr id="6" name="Bild 5"/>
          <p:cNvPicPr>
            <a:picLocks noChangeAspect="1"/>
          </p:cNvPicPr>
          <p:nvPr/>
        </p:nvPicPr>
        <p:blipFill rotWithShape="1">
          <a:blip r:embed="rId2"/>
          <a:srcRect l="136" t="7527" r="-136" b="-7527"/>
          <a:stretch/>
        </p:blipFill>
        <p:spPr>
          <a:xfrm>
            <a:off x="1593130" y="1853754"/>
            <a:ext cx="7667105" cy="3691467"/>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325679711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erie">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0</TotalTime>
  <Words>1230</Words>
  <Application>Microsoft Office PowerPoint</Application>
  <PresentationFormat>Breitbild</PresentationFormat>
  <Paragraphs>94</Paragraphs>
  <Slides>14</Slides>
  <Notes>6</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14</vt:i4>
      </vt:variant>
    </vt:vector>
  </HeadingPairs>
  <TitlesOfParts>
    <vt:vector size="20" baseType="lpstr">
      <vt:lpstr>Arial</vt:lpstr>
      <vt:lpstr>Calibri</vt:lpstr>
      <vt:lpstr>Comic Sans MS</vt:lpstr>
      <vt:lpstr>Rockwell</vt:lpstr>
      <vt:lpstr>Wingdings</vt:lpstr>
      <vt:lpstr>Galerie</vt:lpstr>
      <vt:lpstr>Förderung exekutiver Funktionen</vt:lpstr>
      <vt:lpstr>PowerPoint-Präsentation</vt:lpstr>
      <vt:lpstr> Zieltransparenz:</vt:lpstr>
      <vt:lpstr> Theoretische Grundlagen:</vt:lpstr>
      <vt:lpstr>Folgende Kompetenzen bauen auf den exekutiven Funktionen auf:</vt:lpstr>
      <vt:lpstr>Was sind exekutive Funktionen?</vt:lpstr>
      <vt:lpstr>Das exekutive System: </vt:lpstr>
      <vt:lpstr>Arbeitsauftrag:</vt:lpstr>
      <vt:lpstr>Bedeutung exekutiver Funktionen für erfolgreiches Lernen</vt:lpstr>
      <vt:lpstr> Bedeutung exekutiver Funktionen für soziales Verhalten</vt:lpstr>
      <vt:lpstr> Wie können exekutive Funktionen gefördert werden?</vt:lpstr>
      <vt:lpstr> Spielesammlung und mögliche Adaption für den Unterrichtsalltag </vt:lpstr>
      <vt:lpstr>Präsentation:</vt:lpstr>
      <vt:lpstr>Reflexion: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olibautz@gmx.de</dc:creator>
  <cp:lastModifiedBy>Oliver Bautz</cp:lastModifiedBy>
  <cp:revision>113</cp:revision>
  <cp:lastPrinted>2021-09-16T10:10:16Z</cp:lastPrinted>
  <dcterms:created xsi:type="dcterms:W3CDTF">2017-01-13T21:38:36Z</dcterms:created>
  <dcterms:modified xsi:type="dcterms:W3CDTF">2023-06-01T04:41:21Z</dcterms:modified>
</cp:coreProperties>
</file>