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handoutMasterIdLst>
    <p:handoutMasterId r:id="rId13"/>
  </p:handoutMasterIdLst>
  <p:sldIdLst>
    <p:sldId id="272" r:id="rId2"/>
    <p:sldId id="300" r:id="rId3"/>
    <p:sldId id="257" r:id="rId4"/>
    <p:sldId id="311" r:id="rId5"/>
    <p:sldId id="304" r:id="rId6"/>
    <p:sldId id="312" r:id="rId7"/>
    <p:sldId id="313" r:id="rId8"/>
    <p:sldId id="314" r:id="rId9"/>
    <p:sldId id="301" r:id="rId10"/>
    <p:sldId id="306" r:id="rId11"/>
    <p:sldId id="30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napToObjects="1">
      <p:cViewPr varScale="1">
        <p:scale>
          <a:sx n="68" d="100"/>
          <a:sy n="68" d="100"/>
        </p:scale>
        <p:origin x="1264" y="4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1" d="100"/>
          <a:sy n="51" d="100"/>
        </p:scale>
        <p:origin x="269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BA00957B-F7DE-49EF-A510-E3537A0A53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67D6DA49-6AB1-466E-9BFE-6FEF276EA7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32160F-DA0B-4807-A2E2-6577496314E8}" type="datetimeFigureOut">
              <a:rPr lang="de-DE" smtClean="0"/>
              <a:t>28.09.2021</a:t>
            </a:fld>
            <a:endParaRPr lang="de-DE"/>
          </a:p>
        </p:txBody>
      </p:sp>
      <p:sp>
        <p:nvSpPr>
          <p:cNvPr id="4" name="Fußzeilenplatzhalter 3">
            <a:extLst>
              <a:ext uri="{FF2B5EF4-FFF2-40B4-BE49-F238E27FC236}">
                <a16:creationId xmlns:a16="http://schemas.microsoft.com/office/drawing/2014/main" id="{8EAA6508-4F5B-4BCC-803D-E430C13090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6C6DC490-B9CF-47F5-B97B-AFEED1A6C6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0E6E0D-B8F4-4B29-84CD-50FB88F13968}" type="slidenum">
              <a:rPr lang="de-DE" smtClean="0"/>
              <a:t>‹Nr.›</a:t>
            </a:fld>
            <a:endParaRPr lang="de-DE"/>
          </a:p>
        </p:txBody>
      </p:sp>
    </p:spTree>
    <p:extLst>
      <p:ext uri="{BB962C8B-B14F-4D97-AF65-F5344CB8AC3E}">
        <p14:creationId xmlns:p14="http://schemas.microsoft.com/office/powerpoint/2010/main" val="19825356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de-DE"/>
              <a:t>Mastertitelformat bearbeiten</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8E36636D-D922-432D-A958-524484B5923D}" type="datetimeFigureOut">
              <a:rPr lang="en-US" smtClean="0"/>
              <a:pPr/>
              <a:t>9/28/2021</a:t>
            </a:fld>
            <a:endParaRPr lang="en-US"/>
          </a:p>
        </p:txBody>
      </p:sp>
      <p:sp>
        <p:nvSpPr>
          <p:cNvPr id="5" name="Footer Placeholder 4"/>
          <p:cNvSpPr>
            <a:spLocks noGrp="1"/>
          </p:cNvSpPr>
          <p:nvPr>
            <p:ph type="ftr" sz="quarter" idx="11"/>
          </p:nvPr>
        </p:nvSpPr>
        <p:spPr>
          <a:xfrm>
            <a:off x="533401" y="5936189"/>
            <a:ext cx="4021666" cy="365125"/>
          </a:xfrm>
        </p:spPr>
        <p:txBody>
          <a:bodyPr/>
          <a:lstStyle/>
          <a:p>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DF28FB93-0A08-4E7D-8E63-9EFA29F1E093}" type="slidenum">
              <a:rPr lang="en-US" smtClean="0"/>
              <a:pPr/>
              <a:t>‹Nr.›</a:t>
            </a:fld>
            <a:endParaRPr lang="en-US"/>
          </a:p>
        </p:txBody>
      </p:sp>
    </p:spTree>
    <p:extLst>
      <p:ext uri="{BB962C8B-B14F-4D97-AF65-F5344CB8AC3E}">
        <p14:creationId xmlns:p14="http://schemas.microsoft.com/office/powerpoint/2010/main" val="173653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8E36636D-D922-432D-A958-524484B5923D}" type="datetimeFigureOut">
              <a:rPr lang="en-US" smtClean="0"/>
              <a:pPr/>
              <a:t>9/28/2021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11310"/>
            <a:ext cx="1149836" cy="1090789"/>
          </a:xfrm>
        </p:spPr>
        <p:txBody>
          <a:bodyPr/>
          <a:lstStyle/>
          <a:p>
            <a:fld id="{DF28FB93-0A08-4E7D-8E63-9EFA29F1E093}" type="slidenum">
              <a:rPr lang="en-US" smtClean="0"/>
              <a:pPr/>
              <a:t>‹Nr.›</a:t>
            </a:fld>
            <a:endParaRPr lang="en-US"/>
          </a:p>
        </p:txBody>
      </p:sp>
    </p:spTree>
    <p:extLst>
      <p:ext uri="{BB962C8B-B14F-4D97-AF65-F5344CB8AC3E}">
        <p14:creationId xmlns:p14="http://schemas.microsoft.com/office/powerpoint/2010/main" val="82556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de-DE"/>
              <a:t>Mastertitelformat bearbeiten</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8E36636D-D922-432D-A958-524484B5923D}" type="datetimeFigureOut">
              <a:rPr lang="en-US" smtClean="0"/>
              <a:pPr/>
              <a:t>9/28/2021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11616"/>
            <a:ext cx="1149836" cy="1090789"/>
          </a:xfrm>
        </p:spPr>
        <p:txBody>
          <a:bodyPr/>
          <a:lstStyle/>
          <a:p>
            <a:fld id="{DF28FB93-0A08-4E7D-8E63-9EFA29F1E093}" type="slidenum">
              <a:rPr lang="en-US" smtClean="0"/>
              <a:pPr/>
              <a:t>‹Nr.›</a:t>
            </a:fld>
            <a:endParaRPr lang="en-US"/>
          </a:p>
        </p:txBody>
      </p:sp>
    </p:spTree>
    <p:extLst>
      <p:ext uri="{BB962C8B-B14F-4D97-AF65-F5344CB8AC3E}">
        <p14:creationId xmlns:p14="http://schemas.microsoft.com/office/powerpoint/2010/main" val="2093248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de-DE"/>
              <a:t>Mastertitelformat bearbeiten</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8E36636D-D922-432D-A958-524484B5923D}" type="datetimeFigureOut">
              <a:rPr lang="en-US" smtClean="0"/>
              <a:pPr/>
              <a:t>9/28/2021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DF28FB93-0A08-4E7D-8E63-9EFA29F1E093}" type="slidenum">
              <a:rPr lang="en-US" smtClean="0"/>
              <a:pPr/>
              <a:t>‹Nr.›</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897772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de-DE"/>
              <a:t>Mastertitelformat bearbeiten</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8E36636D-D922-432D-A958-524484B5923D}" type="datetimeFigureOut">
              <a:rPr lang="en-US" smtClean="0"/>
              <a:pPr/>
              <a:t>9/28/2021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DF28FB93-0A08-4E7D-8E63-9EFA29F1E093}" type="slidenum">
              <a:rPr lang="en-US" smtClean="0"/>
              <a:pPr/>
              <a:t>‹Nr.›</a:t>
            </a:fld>
            <a:endParaRPr lang="en-US"/>
          </a:p>
        </p:txBody>
      </p:sp>
    </p:spTree>
    <p:extLst>
      <p:ext uri="{BB962C8B-B14F-4D97-AF65-F5344CB8AC3E}">
        <p14:creationId xmlns:p14="http://schemas.microsoft.com/office/powerpoint/2010/main" val="2769142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de-DE"/>
              <a:t>Mastertitelformat bearbeiten</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8E36636D-D922-432D-A958-524484B5923D}" type="datetimeFigureOut">
              <a:rPr lang="en-US" smtClean="0"/>
              <a:pPr/>
              <a:t>9/28/2021</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‹Nr.›</a:t>
            </a:fld>
            <a:endParaRPr lang="en-US"/>
          </a:p>
        </p:txBody>
      </p:sp>
    </p:spTree>
    <p:extLst>
      <p:ext uri="{BB962C8B-B14F-4D97-AF65-F5344CB8AC3E}">
        <p14:creationId xmlns:p14="http://schemas.microsoft.com/office/powerpoint/2010/main" val="1471910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de-DE"/>
              <a:t>Mastertitelformat bearbeiten</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8E36636D-D922-432D-A958-524484B5923D}" type="datetimeFigureOut">
              <a:rPr lang="en-US" smtClean="0"/>
              <a:pPr/>
              <a:t>9/28/2021</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‹Nr.›</a:t>
            </a:fld>
            <a:endParaRPr lang="en-US"/>
          </a:p>
        </p:txBody>
      </p:sp>
    </p:spTree>
    <p:extLst>
      <p:ext uri="{BB962C8B-B14F-4D97-AF65-F5344CB8AC3E}">
        <p14:creationId xmlns:p14="http://schemas.microsoft.com/office/powerpoint/2010/main" val="1212368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‹Nr.›</a:t>
            </a:fld>
            <a:endParaRPr lang="en-US"/>
          </a:p>
        </p:txBody>
      </p:sp>
    </p:spTree>
    <p:extLst>
      <p:ext uri="{BB962C8B-B14F-4D97-AF65-F5344CB8AC3E}">
        <p14:creationId xmlns:p14="http://schemas.microsoft.com/office/powerpoint/2010/main" val="4121584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8E36636D-D922-432D-A958-524484B5923D}" type="datetimeFigureOut">
              <a:rPr lang="en-US" smtClean="0"/>
              <a:pPr/>
              <a:t>9/28/2021</a:t>
            </a:fld>
            <a:endParaRPr lang="en-US"/>
          </a:p>
        </p:txBody>
      </p:sp>
      <p:sp>
        <p:nvSpPr>
          <p:cNvPr id="5" name="Footer Placeholder 4"/>
          <p:cNvSpPr>
            <a:spLocks noGrp="1"/>
          </p:cNvSpPr>
          <p:nvPr>
            <p:ph type="ftr" sz="quarter" idx="11"/>
          </p:nvPr>
        </p:nvSpPr>
        <p:spPr>
          <a:xfrm>
            <a:off x="510241" y="5936189"/>
            <a:ext cx="4518959" cy="365125"/>
          </a:xfrm>
        </p:spPr>
        <p:txBody>
          <a:bodyPr/>
          <a:lstStyle/>
          <a:p>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DF28FB93-0A08-4E7D-8E63-9EFA29F1E093}" type="slidenum">
              <a:rPr lang="en-US" smtClean="0"/>
              <a:pPr/>
              <a:t>‹Nr.›</a:t>
            </a:fld>
            <a:endParaRPr lang="en-US"/>
          </a:p>
        </p:txBody>
      </p:sp>
    </p:spTree>
    <p:extLst>
      <p:ext uri="{BB962C8B-B14F-4D97-AF65-F5344CB8AC3E}">
        <p14:creationId xmlns:p14="http://schemas.microsoft.com/office/powerpoint/2010/main" val="1470602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‹Nr.›</a:t>
            </a:fld>
            <a:endParaRPr lang="en-US"/>
          </a:p>
        </p:txBody>
      </p:sp>
    </p:spTree>
    <p:extLst>
      <p:ext uri="{BB962C8B-B14F-4D97-AF65-F5344CB8AC3E}">
        <p14:creationId xmlns:p14="http://schemas.microsoft.com/office/powerpoint/2010/main" val="1138123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de-DE"/>
              <a:t>Mastertitelformat bearbeiten</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5365810" y="5936188"/>
            <a:ext cx="2057400" cy="365125"/>
          </a:xfrm>
        </p:spPr>
        <p:txBody>
          <a:bodyPr/>
          <a:lstStyle/>
          <a:p>
            <a:fld id="{8E36636D-D922-432D-A958-524484B5923D}" type="datetimeFigureOut">
              <a:rPr lang="en-US" smtClean="0"/>
              <a:pPr/>
              <a:t>9/28/2021</a:t>
            </a:fld>
            <a:endParaRPr lang="en-US"/>
          </a:p>
        </p:txBody>
      </p:sp>
      <p:sp>
        <p:nvSpPr>
          <p:cNvPr id="5" name="Footer Placeholder 4"/>
          <p:cNvSpPr>
            <a:spLocks noGrp="1"/>
          </p:cNvSpPr>
          <p:nvPr>
            <p:ph type="ftr" sz="quarter" idx="11"/>
          </p:nvPr>
        </p:nvSpPr>
        <p:spPr>
          <a:xfrm>
            <a:off x="533400" y="5936189"/>
            <a:ext cx="4834673" cy="365125"/>
          </a:xfrm>
        </p:spPr>
        <p:txBody>
          <a:bodyPr/>
          <a:lstStyle/>
          <a:p>
            <a:endParaRPr lang="en-US" dirty="0"/>
          </a:p>
        </p:txBody>
      </p:sp>
      <p:sp>
        <p:nvSpPr>
          <p:cNvPr id="6" name="Slide Number Placeholder 5"/>
          <p:cNvSpPr>
            <a:spLocks noGrp="1"/>
          </p:cNvSpPr>
          <p:nvPr>
            <p:ph type="sldNum" sz="quarter" idx="12"/>
          </p:nvPr>
        </p:nvSpPr>
        <p:spPr>
          <a:xfrm>
            <a:off x="7856438" y="2869896"/>
            <a:ext cx="1149836" cy="1090789"/>
          </a:xfrm>
        </p:spPr>
        <p:txBody>
          <a:bodyPr/>
          <a:lstStyle/>
          <a:p>
            <a:fld id="{DF28FB93-0A08-4E7D-8E63-9EFA29F1E093}" type="slidenum">
              <a:rPr lang="en-US" smtClean="0"/>
              <a:pPr/>
              <a:t>‹Nr.›</a:t>
            </a:fld>
            <a:endParaRPr lang="en-US"/>
          </a:p>
        </p:txBody>
      </p:sp>
    </p:spTree>
    <p:extLst>
      <p:ext uri="{BB962C8B-B14F-4D97-AF65-F5344CB8AC3E}">
        <p14:creationId xmlns:p14="http://schemas.microsoft.com/office/powerpoint/2010/main" val="2738445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de-DE"/>
              <a:t>Mastertitelformat bearbeiten</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‹Nr.›</a:t>
            </a:fld>
            <a:endParaRPr lang="en-US"/>
          </a:p>
        </p:txBody>
      </p:sp>
    </p:spTree>
    <p:extLst>
      <p:ext uri="{BB962C8B-B14F-4D97-AF65-F5344CB8AC3E}">
        <p14:creationId xmlns:p14="http://schemas.microsoft.com/office/powerpoint/2010/main" val="259866936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de-DE"/>
              <a:t>Mastertitelformat bearbeiten</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531638" y="3030009"/>
            <a:ext cx="3367045" cy="290617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061129" y="3030009"/>
            <a:ext cx="3367044" cy="290617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9/28/2021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‹Nr.›</a:t>
            </a:fld>
            <a:endParaRPr lang="en-US"/>
          </a:p>
        </p:txBody>
      </p:sp>
    </p:spTree>
    <p:extLst>
      <p:ext uri="{BB962C8B-B14F-4D97-AF65-F5344CB8AC3E}">
        <p14:creationId xmlns:p14="http://schemas.microsoft.com/office/powerpoint/2010/main" val="70790380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9/28/2021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‹Nr.›</a:t>
            </a:fld>
            <a:endParaRPr lang="en-US"/>
          </a:p>
        </p:txBody>
      </p:sp>
    </p:spTree>
    <p:extLst>
      <p:ext uri="{BB962C8B-B14F-4D97-AF65-F5344CB8AC3E}">
        <p14:creationId xmlns:p14="http://schemas.microsoft.com/office/powerpoint/2010/main" val="1146064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email">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E36636D-D922-432D-A958-524484B5923D}" type="datetimeFigureOut">
              <a:rPr lang="en-US" smtClean="0"/>
              <a:pPr/>
              <a:t>9/28/2021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‹Nr.›</a:t>
            </a:fld>
            <a:endParaRPr lang="en-US"/>
          </a:p>
        </p:txBody>
      </p:sp>
    </p:spTree>
    <p:extLst>
      <p:ext uri="{BB962C8B-B14F-4D97-AF65-F5344CB8AC3E}">
        <p14:creationId xmlns:p14="http://schemas.microsoft.com/office/powerpoint/2010/main" val="2356613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de-DE"/>
              <a:t>Mastertitelformat bearbeiten</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8E36636D-D922-432D-A958-524484B5923D}" type="datetimeFigureOut">
              <a:rPr lang="en-US" smtClean="0"/>
              <a:pPr/>
              <a:t>9/28/2021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‹Nr.›</a:t>
            </a:fld>
            <a:endParaRPr lang="en-US"/>
          </a:p>
        </p:txBody>
      </p:sp>
    </p:spTree>
    <p:extLst>
      <p:ext uri="{BB962C8B-B14F-4D97-AF65-F5344CB8AC3E}">
        <p14:creationId xmlns:p14="http://schemas.microsoft.com/office/powerpoint/2010/main" val="237862032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de-DE"/>
              <a:t>Mastertitelformat bearbeiten</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8E36636D-D922-432D-A958-524484B5923D}" type="datetimeFigureOut">
              <a:rPr lang="en-US" smtClean="0"/>
              <a:pPr/>
              <a:t>9/28/2021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‹Nr.›</a:t>
            </a:fld>
            <a:endParaRPr lang="en-US"/>
          </a:p>
        </p:txBody>
      </p:sp>
    </p:spTree>
    <p:extLst>
      <p:ext uri="{BB962C8B-B14F-4D97-AF65-F5344CB8AC3E}">
        <p14:creationId xmlns:p14="http://schemas.microsoft.com/office/powerpoint/2010/main" val="1241769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cstate="email">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E36636D-D922-432D-A958-524484B5923D}" type="datetimeFigureOut">
              <a:rPr lang="en-US" smtClean="0"/>
              <a:pPr/>
              <a:t>9/28/2021</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F28FB93-0A08-4E7D-8E63-9EFA29F1E093}" type="slidenum">
              <a:rPr lang="en-US" smtClean="0"/>
              <a:pPr/>
              <a:t>‹Nr.›</a:t>
            </a:fld>
            <a:endParaRPr lang="en-US"/>
          </a:p>
        </p:txBody>
      </p:sp>
    </p:spTree>
    <p:extLst>
      <p:ext uri="{BB962C8B-B14F-4D97-AF65-F5344CB8AC3E}">
        <p14:creationId xmlns:p14="http://schemas.microsoft.com/office/powerpoint/2010/main" val="77986389"/>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3.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53506" y="1458974"/>
            <a:ext cx="7937634" cy="303250"/>
          </a:xfrm>
        </p:spPr>
        <p:txBody>
          <a:bodyPr>
            <a:normAutofit fontScale="90000"/>
          </a:bodyPr>
          <a:lstStyle/>
          <a:p>
            <a:r>
              <a:rPr lang="de-DE" dirty="0">
                <a:latin typeface="Comic Sans MS" panose="030F0702030302020204" pitchFamily="66" charset="0"/>
              </a:rPr>
              <a:t>Fach Sport</a:t>
            </a:r>
          </a:p>
        </p:txBody>
      </p:sp>
      <p:sp>
        <p:nvSpPr>
          <p:cNvPr id="3" name="Untertitel 2"/>
          <p:cNvSpPr>
            <a:spLocks noGrp="1"/>
          </p:cNvSpPr>
          <p:nvPr>
            <p:ph type="subTitle" idx="1"/>
          </p:nvPr>
        </p:nvSpPr>
        <p:spPr>
          <a:xfrm>
            <a:off x="1813335" y="4675105"/>
            <a:ext cx="6477804" cy="586819"/>
          </a:xfrm>
        </p:spPr>
        <p:txBody>
          <a:bodyPr>
            <a:normAutofit/>
          </a:bodyPr>
          <a:lstStyle/>
          <a:p>
            <a:r>
              <a:rPr lang="de-DE" sz="2000" dirty="0"/>
              <a:t>    </a:t>
            </a:r>
            <a:r>
              <a:rPr lang="de-DE" sz="2000" b="1" i="1" dirty="0">
                <a:latin typeface="Comic Sans MS" panose="030F0702030302020204" pitchFamily="66" charset="0"/>
              </a:rPr>
              <a:t>Herzlich Willkommen…</a:t>
            </a:r>
          </a:p>
        </p:txBody>
      </p:sp>
      <p:pic>
        <p:nvPicPr>
          <p:cNvPr id="7" name="Grafik 6">
            <a:extLst>
              <a:ext uri="{FF2B5EF4-FFF2-40B4-BE49-F238E27FC236}">
                <a16:creationId xmlns:a16="http://schemas.microsoft.com/office/drawing/2014/main" id="{E30B4966-54CB-4AB6-9AC7-6E0475F2EB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860" y="1458974"/>
            <a:ext cx="7020560" cy="2857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Aufgezeichneter Sound">
            <a:hlinkClick r:id="" action="ppaction://media"/>
            <a:extLst>
              <a:ext uri="{FF2B5EF4-FFF2-40B4-BE49-F238E27FC236}">
                <a16:creationId xmlns:a16="http://schemas.microsoft.com/office/drawing/2014/main" id="{7F6C0C6C-4A4A-4056-A06A-75B7710FB1F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1618" y="831921"/>
            <a:ext cx="406400" cy="406400"/>
          </a:xfrm>
          <a:prstGeom prst="rect">
            <a:avLst/>
          </a:prstGeom>
        </p:spPr>
      </p:pic>
    </p:spTree>
    <p:extLst>
      <p:ext uri="{BB962C8B-B14F-4D97-AF65-F5344CB8AC3E}">
        <p14:creationId xmlns:p14="http://schemas.microsoft.com/office/powerpoint/2010/main" val="208497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0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46B0913-0EA9-4ACF-97D8-8F6A330EE142}"/>
              </a:ext>
            </a:extLst>
          </p:cNvPr>
          <p:cNvSpPr/>
          <p:nvPr/>
        </p:nvSpPr>
        <p:spPr>
          <a:xfrm>
            <a:off x="542771" y="1201658"/>
            <a:ext cx="8058458" cy="3919599"/>
          </a:xfrm>
          <a:prstGeom prst="rect">
            <a:avLst/>
          </a:prstGeom>
        </p:spPr>
        <p:txBody>
          <a:bodyPr wrap="square">
            <a:spAutoFit/>
          </a:bodyPr>
          <a:lstStyle/>
          <a:p>
            <a:pPr>
              <a:lnSpc>
                <a:spcPct val="107000"/>
              </a:lnSpc>
              <a:spcAft>
                <a:spcPts val="800"/>
              </a:spcAft>
            </a:pPr>
            <a:endParaRPr lang="de-DE" b="1"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4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Arbeitsauftrag:</a:t>
            </a:r>
          </a:p>
          <a:p>
            <a:pPr>
              <a:lnSpc>
                <a:spcPct val="107000"/>
              </a:lnSpc>
              <a:spcAft>
                <a:spcPts val="800"/>
              </a:spcAft>
            </a:pPr>
            <a:r>
              <a:rPr lang="de-DE" sz="2400" b="1" i="1" dirty="0">
                <a:effectLst/>
                <a:latin typeface="Calibri" panose="020F0502020204030204" pitchFamily="34" charset="0"/>
                <a:ea typeface="Calibri" panose="020F0502020204030204" pitchFamily="34" charset="0"/>
                <a:cs typeface="Times New Roman" panose="02020603050405020304" pitchFamily="18" charset="0"/>
              </a:rPr>
              <a:t>1. Nehmen Sie sich bitte einmal </a:t>
            </a:r>
            <a:r>
              <a:rPr lang="de-DE" sz="2400" b="1" i="1" dirty="0">
                <a:latin typeface="Calibri" panose="020F0502020204030204" pitchFamily="34" charset="0"/>
                <a:ea typeface="Calibri" panose="020F0502020204030204" pitchFamily="34" charset="0"/>
                <a:cs typeface="Times New Roman" panose="02020603050405020304" pitchFamily="18" charset="0"/>
              </a:rPr>
              <a:t>Zeit und schauen sich die einzelnen „Bildkarten“ zum Kinderyoga etwas genauer an. </a:t>
            </a:r>
          </a:p>
          <a:p>
            <a:pPr>
              <a:lnSpc>
                <a:spcPct val="107000"/>
              </a:lnSpc>
              <a:spcAft>
                <a:spcPts val="800"/>
              </a:spcAft>
            </a:pPr>
            <a:r>
              <a:rPr lang="de-DE" sz="2400" b="1" i="1" dirty="0">
                <a:latin typeface="Calibri" panose="020F0502020204030204" pitchFamily="34" charset="0"/>
                <a:ea typeface="Calibri" panose="020F0502020204030204" pitchFamily="34" charset="0"/>
                <a:cs typeface="Times New Roman" panose="02020603050405020304" pitchFamily="18" charset="0"/>
              </a:rPr>
              <a:t>2. Entscheiden sie sich bitte für 2/3 Bildkarten</a:t>
            </a:r>
          </a:p>
          <a:p>
            <a:pPr>
              <a:lnSpc>
                <a:spcPct val="107000"/>
              </a:lnSpc>
              <a:spcAft>
                <a:spcPts val="800"/>
              </a:spcAft>
            </a:pPr>
            <a:r>
              <a:rPr lang="de-DE" sz="2400" b="1" i="1" dirty="0">
                <a:latin typeface="Calibri" panose="020F0502020204030204" pitchFamily="34" charset="0"/>
                <a:ea typeface="Calibri" panose="020F0502020204030204" pitchFamily="34" charset="0"/>
                <a:cs typeface="Times New Roman" panose="02020603050405020304" pitchFamily="18" charset="0"/>
              </a:rPr>
              <a:t>3. Skizzieren Sie  nun bitte unter Berücksichtigung der Ihnen bekannten Merkmale der einzelnen Unterrichtsphasen eine mögliche Yoga-Stunde in ihrer Lerngruppe.</a:t>
            </a:r>
          </a:p>
          <a:p>
            <a:pPr>
              <a:lnSpc>
                <a:spcPct val="107000"/>
              </a:lnSpc>
              <a:spcAft>
                <a:spcPts val="800"/>
              </a:spcAft>
            </a:pPr>
            <a:endParaRPr lang="de-DE" sz="1600" b="1"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6767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„Auswertung und Ausblick“</a:t>
            </a:r>
          </a:p>
        </p:txBody>
      </p:sp>
      <p:pic>
        <p:nvPicPr>
          <p:cNvPr id="6" name="Bild 7" descr="Bildergebnis für bild comic männchen besprechung">
            <a:extLst>
              <a:ext uri="{FF2B5EF4-FFF2-40B4-BE49-F238E27FC236}">
                <a16:creationId xmlns:a16="http://schemas.microsoft.com/office/drawing/2014/main" id="{C8E313AC-AA2A-4E52-A116-6F5098086BB2}"/>
              </a:ext>
            </a:extLst>
          </p:cNvPr>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21601" y="705683"/>
            <a:ext cx="6347459" cy="16503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880332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3057E952-452C-434D-8246-9DC733294F51}"/>
              </a:ext>
            </a:extLst>
          </p:cNvPr>
          <p:cNvSpPr/>
          <p:nvPr/>
        </p:nvSpPr>
        <p:spPr>
          <a:xfrm>
            <a:off x="438150" y="1562101"/>
            <a:ext cx="8448675" cy="4356497"/>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p>
        </p:txBody>
      </p:sp>
      <p:sp>
        <p:nvSpPr>
          <p:cNvPr id="3" name="Inhaltsplatzhalter 2">
            <a:extLst>
              <a:ext uri="{FF2B5EF4-FFF2-40B4-BE49-F238E27FC236}">
                <a16:creationId xmlns:a16="http://schemas.microsoft.com/office/drawing/2014/main" id="{7FDC4A93-8837-41C4-A9EE-EB1D64AE08C3}"/>
              </a:ext>
            </a:extLst>
          </p:cNvPr>
          <p:cNvSpPr>
            <a:spLocks noGrp="1"/>
          </p:cNvSpPr>
          <p:nvPr>
            <p:ph idx="1"/>
          </p:nvPr>
        </p:nvSpPr>
        <p:spPr>
          <a:xfrm>
            <a:off x="812800" y="1720427"/>
            <a:ext cx="7840663" cy="4198172"/>
          </a:xfrm>
        </p:spPr>
        <p:txBody>
          <a:bodyPr rtlCol="0">
            <a:normAutofit fontScale="25000" lnSpcReduction="20000"/>
          </a:bodyPr>
          <a:lstStyle/>
          <a:p>
            <a:pPr marL="0" indent="0">
              <a:buClr>
                <a:schemeClr val="bg2">
                  <a:lumMod val="40000"/>
                  <a:lumOff val="60000"/>
                </a:schemeClr>
              </a:buClr>
              <a:buNone/>
              <a:defRPr/>
            </a:pPr>
            <a:endParaRPr lang="de-DE" dirty="0"/>
          </a:p>
          <a:p>
            <a:pPr marL="0" indent="0">
              <a:buClr>
                <a:schemeClr val="bg2">
                  <a:lumMod val="40000"/>
                  <a:lumOff val="60000"/>
                </a:schemeClr>
              </a:buClr>
              <a:buNone/>
              <a:defRPr/>
            </a:pPr>
            <a:endParaRPr lang="de-DE" sz="1906" dirty="0">
              <a:solidFill>
                <a:schemeClr val="accent6">
                  <a:lumMod val="50000"/>
                </a:schemeClr>
              </a:solidFill>
            </a:endParaRPr>
          </a:p>
          <a:p>
            <a:pPr marL="0" indent="0">
              <a:buClr>
                <a:schemeClr val="bg2">
                  <a:lumMod val="40000"/>
                  <a:lumOff val="60000"/>
                </a:schemeClr>
              </a:buClr>
              <a:buNone/>
              <a:defRPr/>
            </a:pPr>
            <a:r>
              <a:rPr lang="de-DE" sz="6400" b="1" dirty="0">
                <a:solidFill>
                  <a:schemeClr val="accent6">
                    <a:lumMod val="50000"/>
                  </a:schemeClr>
                </a:solidFill>
              </a:rPr>
              <a:t>A</a:t>
            </a:r>
            <a:r>
              <a:rPr lang="de-DE" sz="6400" dirty="0"/>
              <a:t>nkommen                                                                  „</a:t>
            </a:r>
            <a:r>
              <a:rPr lang="de-DE" sz="6400" b="1" dirty="0"/>
              <a:t>Inforunde“  </a:t>
            </a:r>
          </a:p>
          <a:p>
            <a:pPr marL="0" indent="0">
              <a:buClr>
                <a:schemeClr val="bg2">
                  <a:lumMod val="40000"/>
                  <a:lumOff val="60000"/>
                </a:schemeClr>
              </a:buClr>
              <a:buNone/>
              <a:defRPr/>
            </a:pPr>
            <a:endParaRPr lang="de-DE" sz="6400" b="1" dirty="0"/>
          </a:p>
          <a:p>
            <a:pPr marL="0" indent="0">
              <a:buClr>
                <a:schemeClr val="bg2">
                  <a:lumMod val="40000"/>
                  <a:lumOff val="60000"/>
                </a:schemeClr>
              </a:buClr>
              <a:buNone/>
              <a:defRPr/>
            </a:pPr>
            <a:r>
              <a:rPr lang="de-DE" sz="6400" b="1" dirty="0">
                <a:solidFill>
                  <a:schemeClr val="accent3">
                    <a:lumMod val="75000"/>
                  </a:schemeClr>
                </a:solidFill>
              </a:rPr>
              <a:t>V</a:t>
            </a:r>
            <a:r>
              <a:rPr lang="de-DE" sz="6400" dirty="0"/>
              <a:t>orwissen                                                            </a:t>
            </a:r>
            <a:r>
              <a:rPr lang="de-DE" sz="6400" b="1" dirty="0"/>
              <a:t>„Rückblick Yoga mit </a:t>
            </a:r>
            <a:r>
              <a:rPr lang="de-DE" sz="6400" b="1" dirty="0" err="1"/>
              <a:t>Britti</a:t>
            </a:r>
            <a:r>
              <a:rPr lang="de-DE" sz="6400" b="1" dirty="0"/>
              <a:t>“                                                                       </a:t>
            </a:r>
            <a:r>
              <a:rPr lang="de-DE" sz="6400" dirty="0"/>
              <a:t> </a:t>
            </a:r>
          </a:p>
          <a:p>
            <a:pPr marL="0" indent="0">
              <a:buClr>
                <a:schemeClr val="bg2">
                  <a:lumMod val="40000"/>
                  <a:lumOff val="60000"/>
                </a:schemeClr>
              </a:buClr>
              <a:buNone/>
              <a:defRPr/>
            </a:pPr>
            <a:r>
              <a:rPr lang="de-DE" sz="6400" dirty="0"/>
              <a:t>Aktivieren                                                     </a:t>
            </a:r>
          </a:p>
          <a:p>
            <a:pPr marL="0" indent="0">
              <a:buClr>
                <a:schemeClr val="bg2">
                  <a:lumMod val="40000"/>
                  <a:lumOff val="60000"/>
                </a:schemeClr>
              </a:buClr>
              <a:buNone/>
              <a:defRPr/>
            </a:pPr>
            <a:r>
              <a:rPr lang="de-DE" sz="6400" dirty="0"/>
              <a:t> </a:t>
            </a:r>
            <a:r>
              <a:rPr lang="de-DE" sz="5600" dirty="0"/>
              <a:t>                                    </a:t>
            </a:r>
            <a:endParaRPr lang="de-DE" sz="5600" b="1" dirty="0"/>
          </a:p>
          <a:p>
            <a:pPr marL="0" indent="0">
              <a:buClr>
                <a:schemeClr val="bg2">
                  <a:lumMod val="40000"/>
                  <a:lumOff val="60000"/>
                </a:schemeClr>
              </a:buClr>
              <a:buNone/>
              <a:defRPr/>
            </a:pPr>
            <a:r>
              <a:rPr lang="de-DE" sz="6400" dirty="0"/>
              <a:t>Informieren                                                         „Kurzimpuls + Arbeitsauftrag“</a:t>
            </a:r>
          </a:p>
          <a:p>
            <a:pPr marL="0" indent="0">
              <a:buClr>
                <a:schemeClr val="bg2">
                  <a:lumMod val="40000"/>
                  <a:lumOff val="60000"/>
                </a:schemeClr>
              </a:buClr>
              <a:buNone/>
              <a:defRPr/>
            </a:pPr>
            <a:endParaRPr lang="de-DE" sz="6400" b="1" dirty="0">
              <a:solidFill>
                <a:srgbClr val="FF0000"/>
              </a:solidFill>
            </a:endParaRPr>
          </a:p>
          <a:p>
            <a:pPr marL="0" indent="0">
              <a:buClr>
                <a:schemeClr val="bg2">
                  <a:lumMod val="40000"/>
                  <a:lumOff val="60000"/>
                </a:schemeClr>
              </a:buClr>
              <a:buNone/>
              <a:defRPr/>
            </a:pPr>
            <a:endParaRPr lang="de-DE" sz="6400" b="1" dirty="0">
              <a:solidFill>
                <a:srgbClr val="FF0000"/>
              </a:solidFill>
            </a:endParaRPr>
          </a:p>
          <a:p>
            <a:pPr marL="0" indent="0">
              <a:buClr>
                <a:schemeClr val="bg2">
                  <a:lumMod val="40000"/>
                  <a:lumOff val="60000"/>
                </a:schemeClr>
              </a:buClr>
              <a:buNone/>
              <a:defRPr/>
            </a:pPr>
            <a:r>
              <a:rPr lang="de-DE" sz="6400" b="1" dirty="0">
                <a:solidFill>
                  <a:srgbClr val="FF0000"/>
                </a:solidFill>
              </a:rPr>
              <a:t>V</a:t>
            </a:r>
            <a:r>
              <a:rPr lang="de-DE" sz="6400" dirty="0"/>
              <a:t>erarbeiten                                                            </a:t>
            </a:r>
            <a:r>
              <a:rPr lang="de-DE" sz="7200" dirty="0"/>
              <a:t>„Wir planen eine Phase“</a:t>
            </a:r>
            <a:endParaRPr lang="de-DE" sz="7200" b="1" dirty="0"/>
          </a:p>
          <a:p>
            <a:pPr marL="0" indent="0">
              <a:buClr>
                <a:schemeClr val="bg2">
                  <a:lumMod val="40000"/>
                  <a:lumOff val="60000"/>
                </a:schemeClr>
              </a:buClr>
              <a:buNone/>
              <a:defRPr/>
            </a:pPr>
            <a:endParaRPr lang="de-DE" sz="5600" dirty="0"/>
          </a:p>
          <a:p>
            <a:pPr marL="0" indent="0">
              <a:buClr>
                <a:schemeClr val="bg2">
                  <a:lumMod val="40000"/>
                  <a:lumOff val="60000"/>
                </a:schemeClr>
              </a:buClr>
              <a:buNone/>
              <a:defRPr/>
            </a:pPr>
            <a:r>
              <a:rPr lang="de-DE" sz="6400" b="1" dirty="0">
                <a:solidFill>
                  <a:srgbClr val="FFFF00"/>
                </a:solidFill>
              </a:rPr>
              <a:t>A</a:t>
            </a:r>
            <a:r>
              <a:rPr lang="de-DE" sz="6400" dirty="0"/>
              <a:t>uswerten                                                                    </a:t>
            </a:r>
            <a:r>
              <a:rPr lang="de-DE" sz="6400" b="1" dirty="0"/>
              <a:t>„Stöberrunde“</a:t>
            </a:r>
            <a:r>
              <a:rPr lang="de-DE" sz="6400" dirty="0"/>
              <a:t>                                   </a:t>
            </a:r>
          </a:p>
          <a:p>
            <a:pPr marL="0" indent="0">
              <a:buClr>
                <a:schemeClr val="bg2">
                  <a:lumMod val="40000"/>
                  <a:lumOff val="60000"/>
                </a:schemeClr>
              </a:buClr>
              <a:buNone/>
              <a:defRPr/>
            </a:pPr>
            <a:r>
              <a:rPr lang="de-DE" sz="6400" dirty="0"/>
              <a:t>                                  </a:t>
            </a:r>
            <a:r>
              <a:rPr lang="de-DE" sz="1906" dirty="0"/>
              <a:t>                                                               </a:t>
            </a:r>
            <a:r>
              <a:rPr lang="de-DE" sz="1770" b="1" dirty="0"/>
              <a:t>     </a:t>
            </a:r>
          </a:p>
        </p:txBody>
      </p:sp>
      <p:pic>
        <p:nvPicPr>
          <p:cNvPr id="4" name="Bild 2" descr="Ähnliches Foto">
            <a:extLst>
              <a:ext uri="{FF2B5EF4-FFF2-40B4-BE49-F238E27FC236}">
                <a16:creationId xmlns:a16="http://schemas.microsoft.com/office/drawing/2014/main" id="{835ECA13-3672-48C8-AE93-C1D56473B0DD}"/>
              </a:ext>
            </a:extLst>
          </p:cNvPr>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36889" y="1782167"/>
            <a:ext cx="1607884" cy="6407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Bild 3" descr="Bildergebnis für bild comic männchen gedanken">
            <a:extLst>
              <a:ext uri="{FF2B5EF4-FFF2-40B4-BE49-F238E27FC236}">
                <a16:creationId xmlns:a16="http://schemas.microsoft.com/office/drawing/2014/main" id="{B775ADD9-AF74-4488-A45B-8E2928751073}"/>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59088" y="2580613"/>
            <a:ext cx="1763486" cy="6407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Bild 6" descr="Ähnliches Foto">
            <a:extLst>
              <a:ext uri="{FF2B5EF4-FFF2-40B4-BE49-F238E27FC236}">
                <a16:creationId xmlns:a16="http://schemas.microsoft.com/office/drawing/2014/main" id="{ADBD9E55-FCE0-4E1A-8F56-DEBE3516DDD0}"/>
              </a:ext>
            </a:extLst>
          </p:cNvPr>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81287" y="3374513"/>
            <a:ext cx="1919087" cy="7955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Bild 5" descr="Ähnliches Foto">
            <a:extLst>
              <a:ext uri="{FF2B5EF4-FFF2-40B4-BE49-F238E27FC236}">
                <a16:creationId xmlns:a16="http://schemas.microsoft.com/office/drawing/2014/main" id="{561F870F-B866-40ED-8C35-7EDEC5BBDA57}"/>
              </a:ext>
            </a:extLst>
          </p:cNvPr>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977552" y="4235356"/>
            <a:ext cx="2126556" cy="6611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Bild 7" descr="Bildergebnis für bild comic männchen besprechung">
            <a:extLst>
              <a:ext uri="{FF2B5EF4-FFF2-40B4-BE49-F238E27FC236}">
                <a16:creationId xmlns:a16="http://schemas.microsoft.com/office/drawing/2014/main" id="{3DEF686A-20C4-4237-A794-A8F450BFE503}"/>
              </a:ext>
            </a:extLst>
          </p:cNvPr>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901925" y="4960078"/>
            <a:ext cx="2277810" cy="7955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Rechteck 9">
            <a:extLst>
              <a:ext uri="{FF2B5EF4-FFF2-40B4-BE49-F238E27FC236}">
                <a16:creationId xmlns:a16="http://schemas.microsoft.com/office/drawing/2014/main" id="{AD2DC5D1-485A-4BD8-875E-16A81476DE71}"/>
              </a:ext>
            </a:extLst>
          </p:cNvPr>
          <p:cNvSpPr/>
          <p:nvPr/>
        </p:nvSpPr>
        <p:spPr>
          <a:xfrm>
            <a:off x="96440" y="826357"/>
            <a:ext cx="8951119" cy="79280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altLang="de-DE" sz="2100" b="1" dirty="0"/>
              <a:t>„Entspannungsverfahren im Sportunterricht“</a:t>
            </a:r>
            <a:r>
              <a:rPr lang="de-DE" altLang="de-DE" sz="2100" b="1" dirty="0">
                <a:latin typeface="Comic Sans MS" panose="030F0702030302020204" pitchFamily="66"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6998" y="585216"/>
            <a:ext cx="7421152" cy="1499616"/>
          </a:xfrm>
          <a:solidFill>
            <a:schemeClr val="accent5">
              <a:lumMod val="60000"/>
              <a:lumOff val="40000"/>
            </a:schemeClr>
          </a:solidFill>
          <a:ln>
            <a:solidFill>
              <a:srgbClr val="000000"/>
            </a:solidFill>
          </a:ln>
        </p:spPr>
        <p:txBody>
          <a:bodyPr>
            <a:normAutofit/>
          </a:bodyPr>
          <a:lstStyle/>
          <a:p>
            <a:r>
              <a:rPr lang="de-DE" sz="3600" b="1" dirty="0"/>
              <a:t>    Zieltransparenz für die heutige    </a:t>
            </a:r>
            <a:br>
              <a:rPr lang="de-DE" sz="3600" b="1" dirty="0"/>
            </a:br>
            <a:r>
              <a:rPr lang="de-DE" sz="3600" b="1" dirty="0"/>
              <a:t>    Sitzung…</a:t>
            </a:r>
          </a:p>
        </p:txBody>
      </p:sp>
      <p:sp>
        <p:nvSpPr>
          <p:cNvPr id="3" name="Inhaltsplatzhalter 2"/>
          <p:cNvSpPr>
            <a:spLocks noGrp="1"/>
          </p:cNvSpPr>
          <p:nvPr>
            <p:ph idx="1"/>
          </p:nvPr>
        </p:nvSpPr>
        <p:spPr>
          <a:xfrm>
            <a:off x="457200" y="2196266"/>
            <a:ext cx="8229600" cy="4471661"/>
          </a:xfrm>
          <a:solidFill>
            <a:srgbClr val="00B0F0"/>
          </a:solidFill>
          <a:ln>
            <a:solidFill>
              <a:srgbClr val="000000"/>
            </a:solidFill>
          </a:ln>
        </p:spPr>
        <p:txBody>
          <a:bodyPr>
            <a:normAutofit/>
          </a:bodyPr>
          <a:lstStyle/>
          <a:p>
            <a:endParaRPr lang="de-DE" sz="2400" dirty="0"/>
          </a:p>
          <a:p>
            <a:r>
              <a:rPr lang="de-DE" sz="2400" dirty="0"/>
              <a:t>- Informationen zum Themenschwerpunkt   </a:t>
            </a:r>
            <a:r>
              <a:rPr lang="de-DE" dirty="0"/>
              <a:t>„Entspannungsverfahren in der Schule“ bekommen</a:t>
            </a:r>
            <a:r>
              <a:rPr lang="de-DE" sz="2400" dirty="0"/>
              <a:t>.</a:t>
            </a:r>
          </a:p>
          <a:p>
            <a:r>
              <a:rPr lang="de-DE" sz="2400" dirty="0"/>
              <a:t>- eine eigene Unterrichtsphase zum Schwerpunkt „Yoga  </a:t>
            </a:r>
          </a:p>
          <a:p>
            <a:pPr marL="0" indent="0">
              <a:buNone/>
            </a:pPr>
            <a:r>
              <a:rPr lang="de-DE" sz="2400" dirty="0"/>
              <a:t>     mit Kindern“ skizzieren.  </a:t>
            </a:r>
          </a:p>
          <a:p>
            <a:r>
              <a:rPr lang="de-DE" sz="2400" dirty="0"/>
              <a:t>- sich mit Hilfe der „</a:t>
            </a:r>
            <a:r>
              <a:rPr lang="de-DE" dirty="0"/>
              <a:t>Literatur</a:t>
            </a:r>
            <a:r>
              <a:rPr lang="de-DE" sz="2400" dirty="0"/>
              <a:t>“ ihren eigenen   </a:t>
            </a:r>
          </a:p>
          <a:p>
            <a:pPr marL="0" indent="0">
              <a:buNone/>
            </a:pPr>
            <a:r>
              <a:rPr lang="de-DE" sz="2400" dirty="0"/>
              <a:t>      persönlichen Methodenkoffer mit möglichen Ideen    </a:t>
            </a:r>
          </a:p>
          <a:p>
            <a:pPr marL="0" indent="0">
              <a:buNone/>
            </a:pPr>
            <a:r>
              <a:rPr lang="de-DE" dirty="0"/>
              <a:t>      </a:t>
            </a:r>
            <a:r>
              <a:rPr lang="de-DE" sz="2400" dirty="0"/>
              <a:t>weiter füllen.</a:t>
            </a:r>
          </a:p>
          <a:p>
            <a:pPr marL="0" indent="0">
              <a:buNone/>
            </a:pPr>
            <a:r>
              <a:rPr lang="de-DE" dirty="0"/>
              <a:t>    </a:t>
            </a:r>
            <a:endParaRPr lang="de-DE" sz="2400" dirty="0"/>
          </a:p>
          <a:p>
            <a:endParaRPr lang="de-DE" sz="2400" dirty="0"/>
          </a:p>
        </p:txBody>
      </p:sp>
      <p:pic>
        <p:nvPicPr>
          <p:cNvPr id="4" name="Bild 2" descr="Ähnliches Foto">
            <a:extLst>
              <a:ext uri="{FF2B5EF4-FFF2-40B4-BE49-F238E27FC236}">
                <a16:creationId xmlns:a16="http://schemas.microsoft.com/office/drawing/2014/main" id="{1551CB13-EAEC-4CC3-92A6-D0AF97FB9A3F}"/>
              </a:ext>
            </a:extLst>
          </p:cNvPr>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54208" y="1461778"/>
            <a:ext cx="1607884" cy="6407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8492534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53506" y="1458974"/>
            <a:ext cx="7937634" cy="303250"/>
          </a:xfrm>
        </p:spPr>
        <p:txBody>
          <a:bodyPr>
            <a:normAutofit fontScale="90000"/>
          </a:bodyPr>
          <a:lstStyle/>
          <a:p>
            <a:r>
              <a:rPr lang="de-DE" dirty="0" err="1">
                <a:latin typeface="Comic Sans MS" panose="030F0702030302020204" pitchFamily="66" charset="0"/>
              </a:rPr>
              <a:t>Reminder</a:t>
            </a:r>
            <a:r>
              <a:rPr lang="de-DE" dirty="0">
                <a:latin typeface="Comic Sans MS" panose="030F0702030302020204" pitchFamily="66" charset="0"/>
              </a:rPr>
              <a:t> „Yoga mit Britta…“</a:t>
            </a:r>
          </a:p>
        </p:txBody>
      </p:sp>
      <p:sp>
        <p:nvSpPr>
          <p:cNvPr id="3" name="Untertitel 2"/>
          <p:cNvSpPr>
            <a:spLocks noGrp="1"/>
          </p:cNvSpPr>
          <p:nvPr>
            <p:ph type="subTitle" idx="1"/>
          </p:nvPr>
        </p:nvSpPr>
        <p:spPr>
          <a:xfrm>
            <a:off x="1813335" y="4675105"/>
            <a:ext cx="6477804" cy="586819"/>
          </a:xfrm>
        </p:spPr>
        <p:txBody>
          <a:bodyPr>
            <a:normAutofit/>
          </a:bodyPr>
          <a:lstStyle/>
          <a:p>
            <a:r>
              <a:rPr lang="de-DE" sz="2000" b="1" i="1" dirty="0">
                <a:latin typeface="Comic Sans MS" panose="030F0702030302020204" pitchFamily="66" charset="0"/>
              </a:rPr>
              <a:t>…</a:t>
            </a:r>
          </a:p>
        </p:txBody>
      </p:sp>
      <p:pic>
        <p:nvPicPr>
          <p:cNvPr id="6" name="Aufgezeichneter Sound">
            <a:hlinkClick r:id="" action="ppaction://media"/>
            <a:extLst>
              <a:ext uri="{FF2B5EF4-FFF2-40B4-BE49-F238E27FC236}">
                <a16:creationId xmlns:a16="http://schemas.microsoft.com/office/drawing/2014/main" id="{7F6C0C6C-4A4A-4056-A06A-75B7710FB1F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1618" y="831921"/>
            <a:ext cx="406400" cy="406400"/>
          </a:xfrm>
          <a:prstGeom prst="rect">
            <a:avLst/>
          </a:prstGeom>
        </p:spPr>
      </p:pic>
      <p:pic>
        <p:nvPicPr>
          <p:cNvPr id="1030" name="Picture 6" descr="Yoga – TV 1891 Diefflen e.V.">
            <a:extLst>
              <a:ext uri="{FF2B5EF4-FFF2-40B4-BE49-F238E27FC236}">
                <a16:creationId xmlns:a16="http://schemas.microsoft.com/office/drawing/2014/main" id="{4EBA987E-A987-4624-8DF0-9A15A69DFE1A}"/>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52860" y="2234154"/>
            <a:ext cx="7438279" cy="25358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64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0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C0112C-5CE4-4D82-83A9-1C5C7D1C2F5E}"/>
              </a:ext>
            </a:extLst>
          </p:cNvPr>
          <p:cNvSpPr>
            <a:spLocks noGrp="1"/>
          </p:cNvSpPr>
          <p:nvPr>
            <p:ph type="ctrTitle"/>
          </p:nvPr>
        </p:nvSpPr>
        <p:spPr>
          <a:xfrm>
            <a:off x="-2289519" y="952043"/>
            <a:ext cx="9020258" cy="667037"/>
          </a:xfrm>
        </p:spPr>
        <p:txBody>
          <a:bodyPr>
            <a:noAutofit/>
          </a:bodyPr>
          <a:lstStyle/>
          <a:p>
            <a:r>
              <a:rPr lang="de-DE" sz="5400" dirty="0"/>
              <a:t>        „Kinder-Yoga“</a:t>
            </a:r>
          </a:p>
        </p:txBody>
      </p:sp>
      <p:pic>
        <p:nvPicPr>
          <p:cNvPr id="2050" name="Picture 2" descr="https://images-na.ssl-images-amazon.com/images/I/51wezTtJ+cL._SY365_BO1,204,203,200_.jpg">
            <a:extLst>
              <a:ext uri="{FF2B5EF4-FFF2-40B4-BE49-F238E27FC236}">
                <a16:creationId xmlns:a16="http://schemas.microsoft.com/office/drawing/2014/main" id="{71BFCE35-2B4E-41E1-BF5B-A004BFB904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781" y="1926260"/>
            <a:ext cx="4752975"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25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C0112C-5CE4-4D82-83A9-1C5C7D1C2F5E}"/>
              </a:ext>
            </a:extLst>
          </p:cNvPr>
          <p:cNvSpPr>
            <a:spLocks noGrp="1"/>
          </p:cNvSpPr>
          <p:nvPr>
            <p:ph type="ctrTitle"/>
          </p:nvPr>
        </p:nvSpPr>
        <p:spPr>
          <a:xfrm>
            <a:off x="-2289519" y="952043"/>
            <a:ext cx="9020258" cy="667037"/>
          </a:xfrm>
        </p:spPr>
        <p:txBody>
          <a:bodyPr>
            <a:noAutofit/>
          </a:bodyPr>
          <a:lstStyle/>
          <a:p>
            <a:r>
              <a:rPr lang="de-DE" sz="5400" dirty="0"/>
              <a:t>        „Kurzimpuls“</a:t>
            </a:r>
          </a:p>
        </p:txBody>
      </p:sp>
      <p:sp>
        <p:nvSpPr>
          <p:cNvPr id="3" name="Textfeld 2">
            <a:extLst>
              <a:ext uri="{FF2B5EF4-FFF2-40B4-BE49-F238E27FC236}">
                <a16:creationId xmlns:a16="http://schemas.microsoft.com/office/drawing/2014/main" id="{948CE7DE-FACB-41BD-AC3E-CEF1758D5566}"/>
              </a:ext>
            </a:extLst>
          </p:cNvPr>
          <p:cNvSpPr txBox="1"/>
          <p:nvPr/>
        </p:nvSpPr>
        <p:spPr>
          <a:xfrm>
            <a:off x="768284" y="1725106"/>
            <a:ext cx="7607431" cy="3416320"/>
          </a:xfrm>
          <a:prstGeom prst="rect">
            <a:avLst/>
          </a:prstGeom>
          <a:noFill/>
        </p:spPr>
        <p:txBody>
          <a:bodyPr wrap="square" rtlCol="0">
            <a:spAutoFit/>
          </a:bodyPr>
          <a:lstStyle/>
          <a:p>
            <a:endParaRPr lang="de-DE" dirty="0"/>
          </a:p>
          <a:p>
            <a:endParaRPr lang="de-DE" dirty="0"/>
          </a:p>
          <a:p>
            <a:r>
              <a:rPr lang="de-DE" sz="2000" dirty="0"/>
              <a:t>„Yoga verbessert das Selbstbewusstsein, das soziale verhalten und das Vertrauen. Yoga macht kreativ, neugierig, offen und feinfühlig. Es weckt Lebensfreude und hilft dem physischen Körper, ins Gleichgewicht zu kommen. Im Kinderyoga geht es darum, den Kindern den Unterschied von Anspannung und Entspannung </a:t>
            </a:r>
            <a:r>
              <a:rPr lang="de-DE" sz="2000" dirty="0" err="1"/>
              <a:t>beizubrigen</a:t>
            </a:r>
            <a:r>
              <a:rPr lang="de-DE" sz="2000" dirty="0"/>
              <a:t>, die Gegensätze Bewegung und Ruhe bewusst zu machen, soziale Verhalten zu kultivieren und die Ganzheit von Körper, Geist und </a:t>
            </a:r>
            <a:r>
              <a:rPr lang="de-DE" sz="2000" dirty="0" err="1"/>
              <a:t>seele</a:t>
            </a:r>
            <a:r>
              <a:rPr lang="de-DE" sz="2000" dirty="0"/>
              <a:t> zu erfahren.“ (vgl. BYVG und vergl. Martin, Sabine 2007)</a:t>
            </a:r>
          </a:p>
        </p:txBody>
      </p:sp>
    </p:spTree>
    <p:extLst>
      <p:ext uri="{BB962C8B-B14F-4D97-AF65-F5344CB8AC3E}">
        <p14:creationId xmlns:p14="http://schemas.microsoft.com/office/powerpoint/2010/main" val="168318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C0112C-5CE4-4D82-83A9-1C5C7D1C2F5E}"/>
              </a:ext>
            </a:extLst>
          </p:cNvPr>
          <p:cNvSpPr>
            <a:spLocks noGrp="1"/>
          </p:cNvSpPr>
          <p:nvPr>
            <p:ph type="ctrTitle"/>
          </p:nvPr>
        </p:nvSpPr>
        <p:spPr>
          <a:xfrm>
            <a:off x="-791852" y="518410"/>
            <a:ext cx="8097626" cy="667037"/>
          </a:xfrm>
        </p:spPr>
        <p:txBody>
          <a:bodyPr>
            <a:noAutofit/>
          </a:bodyPr>
          <a:lstStyle/>
          <a:p>
            <a:r>
              <a:rPr lang="de-DE" sz="5400" dirty="0"/>
              <a:t>          </a:t>
            </a:r>
            <a:r>
              <a:rPr lang="de-DE" sz="4400" dirty="0"/>
              <a:t>„Aufbau einer Stunde“</a:t>
            </a:r>
          </a:p>
        </p:txBody>
      </p:sp>
      <p:sp>
        <p:nvSpPr>
          <p:cNvPr id="3" name="Textfeld 2">
            <a:extLst>
              <a:ext uri="{FF2B5EF4-FFF2-40B4-BE49-F238E27FC236}">
                <a16:creationId xmlns:a16="http://schemas.microsoft.com/office/drawing/2014/main" id="{948CE7DE-FACB-41BD-AC3E-CEF1758D5566}"/>
              </a:ext>
            </a:extLst>
          </p:cNvPr>
          <p:cNvSpPr txBox="1"/>
          <p:nvPr/>
        </p:nvSpPr>
        <p:spPr>
          <a:xfrm>
            <a:off x="768284" y="1725106"/>
            <a:ext cx="7607431" cy="3170099"/>
          </a:xfrm>
          <a:prstGeom prst="rect">
            <a:avLst/>
          </a:prstGeom>
          <a:noFill/>
        </p:spPr>
        <p:txBody>
          <a:bodyPr wrap="square" rtlCol="0">
            <a:spAutoFit/>
          </a:bodyPr>
          <a:lstStyle/>
          <a:p>
            <a:pPr marL="342900" indent="-342900">
              <a:buAutoNum type="arabicPeriod"/>
            </a:pPr>
            <a:r>
              <a:rPr lang="de-DE" sz="4000" dirty="0">
                <a:solidFill>
                  <a:srgbClr val="FFFF00"/>
                </a:solidFill>
              </a:rPr>
              <a:t>Begrüßungsritual</a:t>
            </a:r>
          </a:p>
          <a:p>
            <a:pPr marL="342900" indent="-342900">
              <a:buAutoNum type="arabicPeriod"/>
            </a:pPr>
            <a:r>
              <a:rPr lang="de-DE" sz="4000" dirty="0">
                <a:solidFill>
                  <a:srgbClr val="FFFF00"/>
                </a:solidFill>
              </a:rPr>
              <a:t>Entspannung</a:t>
            </a:r>
          </a:p>
          <a:p>
            <a:pPr marL="342900" indent="-342900">
              <a:buAutoNum type="arabicPeriod"/>
            </a:pPr>
            <a:r>
              <a:rPr lang="de-DE" sz="4000" dirty="0">
                <a:solidFill>
                  <a:srgbClr val="FFFF00"/>
                </a:solidFill>
              </a:rPr>
              <a:t>Übungsreihe</a:t>
            </a:r>
          </a:p>
          <a:p>
            <a:pPr marL="342900" indent="-342900">
              <a:buAutoNum type="arabicPeriod"/>
            </a:pPr>
            <a:r>
              <a:rPr lang="de-DE" sz="4000" dirty="0">
                <a:solidFill>
                  <a:srgbClr val="FFFF00"/>
                </a:solidFill>
              </a:rPr>
              <a:t>Endentspannung</a:t>
            </a:r>
          </a:p>
          <a:p>
            <a:pPr marL="342900" indent="-342900">
              <a:buAutoNum type="arabicPeriod"/>
            </a:pPr>
            <a:r>
              <a:rPr lang="de-DE" sz="4000" dirty="0">
                <a:solidFill>
                  <a:srgbClr val="FFFF00"/>
                </a:solidFill>
              </a:rPr>
              <a:t>Abschiedsritual</a:t>
            </a:r>
          </a:p>
        </p:txBody>
      </p:sp>
    </p:spTree>
    <p:extLst>
      <p:ext uri="{BB962C8B-B14F-4D97-AF65-F5344CB8AC3E}">
        <p14:creationId xmlns:p14="http://schemas.microsoft.com/office/powerpoint/2010/main" val="392879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C0112C-5CE4-4D82-83A9-1C5C7D1C2F5E}"/>
              </a:ext>
            </a:extLst>
          </p:cNvPr>
          <p:cNvSpPr>
            <a:spLocks noGrp="1"/>
          </p:cNvSpPr>
          <p:nvPr>
            <p:ph type="ctrTitle"/>
          </p:nvPr>
        </p:nvSpPr>
        <p:spPr>
          <a:xfrm>
            <a:off x="-791852" y="518410"/>
            <a:ext cx="8097626" cy="667037"/>
          </a:xfrm>
        </p:spPr>
        <p:txBody>
          <a:bodyPr>
            <a:noAutofit/>
          </a:bodyPr>
          <a:lstStyle/>
          <a:p>
            <a:r>
              <a:rPr lang="de-DE" sz="5400" dirty="0"/>
              <a:t>          </a:t>
            </a:r>
            <a:r>
              <a:rPr lang="de-DE" sz="4400" dirty="0"/>
              <a:t>„Prinzipien im Fokus“</a:t>
            </a:r>
          </a:p>
        </p:txBody>
      </p:sp>
      <p:sp>
        <p:nvSpPr>
          <p:cNvPr id="3" name="Textfeld 2">
            <a:extLst>
              <a:ext uri="{FF2B5EF4-FFF2-40B4-BE49-F238E27FC236}">
                <a16:creationId xmlns:a16="http://schemas.microsoft.com/office/drawing/2014/main" id="{948CE7DE-FACB-41BD-AC3E-CEF1758D5566}"/>
              </a:ext>
            </a:extLst>
          </p:cNvPr>
          <p:cNvSpPr txBox="1"/>
          <p:nvPr/>
        </p:nvSpPr>
        <p:spPr>
          <a:xfrm>
            <a:off x="768284" y="1725106"/>
            <a:ext cx="7607431" cy="4524315"/>
          </a:xfrm>
          <a:prstGeom prst="rect">
            <a:avLst/>
          </a:prstGeom>
          <a:noFill/>
        </p:spPr>
        <p:txBody>
          <a:bodyPr wrap="square" rtlCol="0">
            <a:spAutoFit/>
          </a:bodyPr>
          <a:lstStyle/>
          <a:p>
            <a:pPr marL="342900" indent="-342900">
              <a:buAutoNum type="arabicPeriod"/>
            </a:pPr>
            <a:r>
              <a:rPr lang="de-DE" dirty="0">
                <a:solidFill>
                  <a:srgbClr val="FFFF00"/>
                </a:solidFill>
              </a:rPr>
              <a:t>Prozessorientierung</a:t>
            </a:r>
          </a:p>
          <a:p>
            <a:pPr marL="285750" indent="-285750">
              <a:buFontTx/>
              <a:buChar char="-"/>
            </a:pPr>
            <a:r>
              <a:rPr lang="de-DE" dirty="0">
                <a:solidFill>
                  <a:srgbClr val="FFFF00"/>
                </a:solidFill>
              </a:rPr>
              <a:t>genaue Beobachtung der Kinder</a:t>
            </a:r>
          </a:p>
          <a:p>
            <a:pPr marL="285750" indent="-285750">
              <a:buFontTx/>
              <a:buChar char="-"/>
            </a:pPr>
            <a:r>
              <a:rPr lang="de-DE" dirty="0">
                <a:solidFill>
                  <a:srgbClr val="FFFF00"/>
                </a:solidFill>
              </a:rPr>
              <a:t>Frustrationstoleranz gegenüber </a:t>
            </a:r>
            <a:r>
              <a:rPr lang="de-DE" dirty="0" err="1">
                <a:solidFill>
                  <a:srgbClr val="FFFF00"/>
                </a:solidFill>
              </a:rPr>
              <a:t>Störungenzeigen</a:t>
            </a:r>
            <a:endParaRPr lang="de-DE" dirty="0">
              <a:solidFill>
                <a:srgbClr val="FFFF00"/>
              </a:solidFill>
            </a:endParaRPr>
          </a:p>
          <a:p>
            <a:endParaRPr lang="de-DE" dirty="0">
              <a:solidFill>
                <a:srgbClr val="FFFF00"/>
              </a:solidFill>
            </a:endParaRPr>
          </a:p>
          <a:p>
            <a:r>
              <a:rPr lang="de-DE" dirty="0">
                <a:solidFill>
                  <a:srgbClr val="FFFF00"/>
                </a:solidFill>
              </a:rPr>
              <a:t>2. Situationsorientierung</a:t>
            </a:r>
          </a:p>
          <a:p>
            <a:pPr marL="285750" indent="-285750">
              <a:buFontTx/>
              <a:buChar char="-"/>
            </a:pPr>
            <a:r>
              <a:rPr lang="de-DE" dirty="0">
                <a:solidFill>
                  <a:srgbClr val="FFFF00"/>
                </a:solidFill>
              </a:rPr>
              <a:t>spielerische Annäherung</a:t>
            </a:r>
          </a:p>
          <a:p>
            <a:pPr marL="285750" indent="-285750">
              <a:buFontTx/>
              <a:buChar char="-"/>
            </a:pPr>
            <a:r>
              <a:rPr lang="de-DE" dirty="0">
                <a:solidFill>
                  <a:srgbClr val="FFFF00"/>
                </a:solidFill>
              </a:rPr>
              <a:t>Zusammenstellung der Gruppe</a:t>
            </a:r>
          </a:p>
          <a:p>
            <a:pPr marL="285750" indent="-285750">
              <a:buFontTx/>
              <a:buChar char="-"/>
            </a:pPr>
            <a:r>
              <a:rPr lang="de-DE" dirty="0">
                <a:solidFill>
                  <a:srgbClr val="FFFF00"/>
                </a:solidFill>
              </a:rPr>
              <a:t>Gruppengröße</a:t>
            </a:r>
          </a:p>
          <a:p>
            <a:pPr marL="285750" indent="-285750">
              <a:buFontTx/>
              <a:buChar char="-"/>
            </a:pPr>
            <a:r>
              <a:rPr lang="de-DE" dirty="0">
                <a:solidFill>
                  <a:srgbClr val="FFFF00"/>
                </a:solidFill>
              </a:rPr>
              <a:t>Schaffung einer pädagogischen Atmosphäre</a:t>
            </a:r>
          </a:p>
          <a:p>
            <a:endParaRPr lang="de-DE" dirty="0">
              <a:solidFill>
                <a:srgbClr val="FFFF00"/>
              </a:solidFill>
            </a:endParaRPr>
          </a:p>
          <a:p>
            <a:r>
              <a:rPr lang="de-DE" dirty="0">
                <a:solidFill>
                  <a:srgbClr val="FFFF00"/>
                </a:solidFill>
              </a:rPr>
              <a:t>3. Spaß und Erfahrung anstatt Perfektion</a:t>
            </a:r>
          </a:p>
          <a:p>
            <a:endParaRPr lang="de-DE" dirty="0">
              <a:solidFill>
                <a:srgbClr val="FFFF00"/>
              </a:solidFill>
            </a:endParaRPr>
          </a:p>
          <a:p>
            <a:r>
              <a:rPr lang="de-DE" dirty="0">
                <a:solidFill>
                  <a:srgbClr val="FFFF00"/>
                </a:solidFill>
              </a:rPr>
              <a:t>4.Berücksichtigung der körperlichen und psychischen Entwicklung</a:t>
            </a:r>
          </a:p>
          <a:p>
            <a:pPr marL="285750" indent="-285750">
              <a:buFontTx/>
              <a:buChar char="-"/>
            </a:pPr>
            <a:r>
              <a:rPr lang="de-DE" dirty="0">
                <a:solidFill>
                  <a:srgbClr val="FFFF00"/>
                </a:solidFill>
              </a:rPr>
              <a:t>Kinder brauchen mehr Abwechselung als Erwachsene </a:t>
            </a:r>
          </a:p>
          <a:p>
            <a:pPr marL="285750" indent="-285750">
              <a:buFontTx/>
              <a:buChar char="-"/>
            </a:pPr>
            <a:r>
              <a:rPr lang="de-DE" dirty="0">
                <a:solidFill>
                  <a:srgbClr val="FFFF00"/>
                </a:solidFill>
              </a:rPr>
              <a:t>Kinder in die Gestaltung einbinden</a:t>
            </a:r>
          </a:p>
          <a:p>
            <a:pPr marL="285750" indent="-285750">
              <a:buFontTx/>
              <a:buChar char="-"/>
            </a:pPr>
            <a:r>
              <a:rPr lang="de-DE" dirty="0">
                <a:solidFill>
                  <a:srgbClr val="FFFF00"/>
                </a:solidFill>
              </a:rPr>
              <a:t>Der Lehrer als gutes Vorbild     (vgl. Martin, S. 2007)</a:t>
            </a:r>
          </a:p>
        </p:txBody>
      </p:sp>
    </p:spTree>
    <p:extLst>
      <p:ext uri="{BB962C8B-B14F-4D97-AF65-F5344CB8AC3E}">
        <p14:creationId xmlns:p14="http://schemas.microsoft.com/office/powerpoint/2010/main" val="56625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08814" y="1032553"/>
            <a:ext cx="8459097" cy="1373070"/>
          </a:xfrm>
        </p:spPr>
        <p:txBody>
          <a:bodyPr/>
          <a:lstStyle/>
          <a:p>
            <a:r>
              <a:rPr lang="de-DE" dirty="0"/>
              <a:t>„Arbeitsphase“</a:t>
            </a:r>
          </a:p>
        </p:txBody>
      </p:sp>
      <p:pic>
        <p:nvPicPr>
          <p:cNvPr id="4" name="Bild 5" descr="Ähnliches Foto">
            <a:extLst>
              <a:ext uri="{FF2B5EF4-FFF2-40B4-BE49-F238E27FC236}">
                <a16:creationId xmlns:a16="http://schemas.microsoft.com/office/drawing/2014/main" id="{EC691105-98E1-49C5-8FAF-B455391FECC5}"/>
              </a:ext>
            </a:extLst>
          </p:cNvPr>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60980" y="2962562"/>
            <a:ext cx="7119991" cy="19085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659615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0</TotalTime>
  <Words>344</Words>
  <Application>Microsoft Office PowerPoint</Application>
  <PresentationFormat>Bildschirmpräsentation (4:3)</PresentationFormat>
  <Paragraphs>63</Paragraphs>
  <Slides>11</Slides>
  <Notes>0</Notes>
  <HiddenSlides>0</HiddenSlides>
  <MMClips>2</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11</vt:i4>
      </vt:variant>
    </vt:vector>
  </HeadingPairs>
  <TitlesOfParts>
    <vt:vector size="17" baseType="lpstr">
      <vt:lpstr>Arial</vt:lpstr>
      <vt:lpstr>Calibri</vt:lpstr>
      <vt:lpstr>Comic Sans MS</vt:lpstr>
      <vt:lpstr>Times New Roman</vt:lpstr>
      <vt:lpstr>Trebuchet MS</vt:lpstr>
      <vt:lpstr>Berlin</vt:lpstr>
      <vt:lpstr>Fach Sport</vt:lpstr>
      <vt:lpstr>PowerPoint-Präsentation</vt:lpstr>
      <vt:lpstr>    Zieltransparenz für die heutige         Sitzung…</vt:lpstr>
      <vt:lpstr>Reminder „Yoga mit Britta…“</vt:lpstr>
      <vt:lpstr>        „Kinder-Yoga“</vt:lpstr>
      <vt:lpstr>        „Kurzimpuls“</vt:lpstr>
      <vt:lpstr>          „Aufbau einer Stunde“</vt:lpstr>
      <vt:lpstr>          „Prinzipien im Fokus“</vt:lpstr>
      <vt:lpstr>„Arbeitsphase“</vt:lpstr>
      <vt:lpstr>PowerPoint-Präsentation</vt:lpstr>
      <vt:lpstr>„Auswertung und Ausblick“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Gewalt gegen Lehrkräfte</dc:title>
  <dc:creator>Sven Kruse</dc:creator>
  <cp:lastModifiedBy>Oliver Bautz</cp:lastModifiedBy>
  <cp:revision>67</cp:revision>
  <dcterms:created xsi:type="dcterms:W3CDTF">2014-08-19T07:44:26Z</dcterms:created>
  <dcterms:modified xsi:type="dcterms:W3CDTF">2021-09-28T13:06:01Z</dcterms:modified>
</cp:coreProperties>
</file>