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4" r:id="rId3"/>
    <p:sldId id="275" r:id="rId4"/>
    <p:sldId id="257" r:id="rId5"/>
    <p:sldId id="261" r:id="rId6"/>
    <p:sldId id="262" r:id="rId7"/>
    <p:sldId id="265" r:id="rId8"/>
    <p:sldId id="258" r:id="rId9"/>
    <p:sldId id="263" r:id="rId10"/>
    <p:sldId id="270" r:id="rId11"/>
    <p:sldId id="267" r:id="rId12"/>
    <p:sldId id="259" r:id="rId13"/>
    <p:sldId id="268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99" autoAdjust="0"/>
    <p:restoredTop sz="99487" autoAdjust="0"/>
  </p:normalViewPr>
  <p:slideViewPr>
    <p:cSldViewPr>
      <p:cViewPr varScale="1">
        <p:scale>
          <a:sx n="128" d="100"/>
          <a:sy n="128" d="100"/>
        </p:scale>
        <p:origin x="51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78DD9-4FAC-421D-8FB4-51220CE66CDC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88E0B-FE0D-45A4-8A96-8DB4E24E057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03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Wird in BF 7 ein Sportspiel ausgewählt, das alle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schon in der Sek I gespielt haben, da es von der FAKO als Mannschafts- oder Partnerspiel ausgewählt wurde oder  wird ein Sportspiel ausgewählt, das für viele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neu ist, da es nicht Gegenstand der Sek I war, damit alle noch einmal gemeinsam etwas Neues kennen lernen?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88E0B-FE0D-45A4-8A96-8DB4E24E0574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94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3588" cy="34305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UV-Planer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6F63D7-744E-4DA8-AFB5-44FB901AFFC3}" type="slidenum">
              <a:rPr lang="de-DE" smtClean="0"/>
              <a:pPr lvl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0560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88E0B-FE0D-45A4-8A96-8DB4E24E0574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Lehrplankomission  Sek II 2013 NRW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Konstruktion eines Profils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1C79-7254-425F-AAA5-53A413799F4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/>
              <a:t>Textmasterformate durch Klicken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28833C-EB83-426F-B621-4BD7EF655970}" type="datetimeFigureOut">
              <a:rPr lang="de-DE" smtClean="0"/>
              <a:pPr/>
              <a:t>04.06.23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D67C35-B402-48F3-A8D1-509237256AA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8000" dirty="0"/>
              <a:t>REZEPT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Konstruktion eines Kursprofils</a:t>
            </a:r>
            <a:br>
              <a:rPr lang="de-DE" dirty="0"/>
            </a:br>
            <a:r>
              <a:rPr lang="de-DE" dirty="0"/>
              <a:t> in der </a:t>
            </a:r>
            <a:r>
              <a:rPr lang="de-DE" dirty="0" err="1"/>
              <a:t>EPh</a:t>
            </a:r>
            <a:endParaRPr lang="de-DE" dirty="0"/>
          </a:p>
        </p:txBody>
      </p:sp>
      <p:sp>
        <p:nvSpPr>
          <p:cNvPr id="4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928091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87624" y="116632"/>
            <a:ext cx="6480720" cy="1077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 Planungsentscheidungen für </a:t>
            </a:r>
          </a:p>
          <a:p>
            <a:pPr algn="ctr"/>
            <a:r>
              <a:rPr lang="de-DE" sz="3200" dirty="0"/>
              <a:t>dieses konkrete Beispielprof</a:t>
            </a:r>
            <a:r>
              <a:rPr lang="de-DE" sz="2800" dirty="0"/>
              <a:t>il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899592" y="1052736"/>
            <a:ext cx="7632848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u="sng" dirty="0"/>
          </a:p>
          <a:p>
            <a:r>
              <a:rPr lang="de-DE" u="sng" dirty="0"/>
              <a:t>Inhaltliche Begründungen</a:t>
            </a:r>
          </a:p>
          <a:p>
            <a:endParaRPr lang="de-DE" u="sng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de-DE" dirty="0"/>
              <a:t> Vorbereitung der Profilbildung für die Q Phase durch die Auswahl der Bewegungsfelder </a:t>
            </a:r>
            <a:r>
              <a:rPr lang="de-DE" dirty="0">
                <a:sym typeface="Wingdings"/>
              </a:rPr>
              <a:t> BF/SB 1, BF/SB 3, BF/SB 7, BF/SB 8  sind in der Q-Phase profilbildend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de-DE" dirty="0">
                <a:sym typeface="Wingdings"/>
              </a:rPr>
              <a:t>Auswahl von BF 3 als Grundlage für die Klausuren (P4 bzw. LK)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de-DE" dirty="0">
                <a:sym typeface="Wingdings"/>
              </a:rPr>
              <a:t>Zwei UV zur Kooperation sollten berücksichtigt werden (insbes. zur Einbindung „externer/neuer“  </a:t>
            </a:r>
            <a:r>
              <a:rPr lang="de-DE" dirty="0" err="1">
                <a:sym typeface="Wingdings"/>
              </a:rPr>
              <a:t>SuS</a:t>
            </a:r>
            <a:r>
              <a:rPr lang="de-DE" dirty="0">
                <a:sym typeface="Wingdings"/>
              </a:rPr>
              <a:t>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de-DE" dirty="0">
                <a:sym typeface="Wingdings"/>
              </a:rPr>
              <a:t>Aerobe Ausdauerschulung zur Vorbereitung auf das Schulprojekt „Teilnahme am Dortmunder </a:t>
            </a:r>
            <a:r>
              <a:rPr lang="de-DE" dirty="0" err="1">
                <a:sym typeface="Wingdings"/>
              </a:rPr>
              <a:t>Citylauf</a:t>
            </a:r>
            <a:r>
              <a:rPr lang="de-DE" dirty="0">
                <a:sym typeface="Wingdings"/>
              </a:rPr>
              <a:t>“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de-DE" dirty="0">
                <a:sym typeface="Wingdings"/>
              </a:rPr>
              <a:t>Nutzung der BWK (BF/ SB 8) Eislaufen aus der Sek I </a:t>
            </a:r>
          </a:p>
          <a:p>
            <a:endParaRPr lang="de-DE" u="sng" dirty="0">
              <a:sym typeface="Wingdings"/>
            </a:endParaRPr>
          </a:p>
          <a:p>
            <a:r>
              <a:rPr lang="de-DE" u="sng" dirty="0">
                <a:sym typeface="Wingdings"/>
              </a:rPr>
              <a:t>Organisatorische Überlegungen</a:t>
            </a:r>
          </a:p>
          <a:p>
            <a:endParaRPr lang="de-DE" u="sng" dirty="0">
              <a:sym typeface="Wingdings"/>
            </a:endParaRPr>
          </a:p>
          <a:p>
            <a:pPr marL="285750" indent="-285750">
              <a:buFont typeface="Arial"/>
              <a:buChar char="•"/>
            </a:pPr>
            <a:r>
              <a:rPr lang="de-DE" dirty="0">
                <a:sym typeface="Wingdings"/>
              </a:rPr>
              <a:t>Nutzung der räumlichen Nähe und Möglichkeiten eines Eissportzentrums/ einer Leichtathletikhalle, zudem Entlastung der eigenen Sporthalle</a:t>
            </a:r>
          </a:p>
          <a:p>
            <a:pPr marL="285750" indent="-285750">
              <a:buFont typeface="Arial"/>
              <a:buChar char="•"/>
            </a:pPr>
            <a:endParaRPr lang="de-DE" dirty="0">
              <a:sym typeface="Wingdings"/>
            </a:endParaRPr>
          </a:p>
          <a:p>
            <a:pPr marL="285750" indent="-285750">
              <a:buFont typeface="Arial"/>
              <a:buChar char="•"/>
            </a:pPr>
            <a:endParaRPr lang="de-DE" dirty="0">
              <a:sym typeface="Wingdings"/>
            </a:endParaRPr>
          </a:p>
          <a:p>
            <a:pPr marL="285750" indent="-285750">
              <a:buFont typeface="Arial"/>
              <a:buChar char="•"/>
            </a:pPr>
            <a:endParaRPr lang="de-DE" dirty="0">
              <a:sym typeface="Wingdings"/>
            </a:endParaRP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597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067944" y="2206605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u="sng" dirty="0">
                <a:latin typeface="Curlz MT" panose="04040404050702020202" pitchFamily="82" charset="0"/>
              </a:rPr>
              <a:t>Et </a:t>
            </a:r>
            <a:r>
              <a:rPr lang="de-DE" sz="3600" u="sng" dirty="0" err="1">
                <a:latin typeface="Curlz MT" panose="04040404050702020202" pitchFamily="82" charset="0"/>
              </a:rPr>
              <a:t>voilà</a:t>
            </a:r>
            <a:r>
              <a:rPr lang="de-DE" sz="3600" u="sng" dirty="0">
                <a:latin typeface="Curlz MT" panose="04040404050702020202" pitchFamily="82" charset="0"/>
              </a:rPr>
              <a:t>!</a:t>
            </a:r>
          </a:p>
        </p:txBody>
      </p:sp>
      <p:pic>
        <p:nvPicPr>
          <p:cNvPr id="4" name="Picture 2" descr="C:\Users\Olli\AppData\Local\Microsoft\Windows\Temporary Internet Files\Content.IE5\WEI7V8Z3\MM900295163[1]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03206"/>
            <a:ext cx="1926922" cy="179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6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4583873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265638"/>
              </p:ext>
            </p:extLst>
          </p:nvPr>
        </p:nvGraphicFramePr>
        <p:xfrm>
          <a:off x="457200" y="163156"/>
          <a:ext cx="8291264" cy="59301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30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516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Beispiel eines</a:t>
                      </a:r>
                      <a:r>
                        <a:rPr lang="de-DE" sz="1400" b="1" baseline="0" dirty="0">
                          <a:effectLst/>
                          <a:latin typeface="Arial Narrow" pitchFamily="34" charset="0"/>
                        </a:rPr>
                        <a:t> Kursprofils für die </a:t>
                      </a:r>
                      <a:r>
                        <a:rPr lang="de-DE" sz="1400" b="1" baseline="0" dirty="0" err="1">
                          <a:effectLst/>
                          <a:latin typeface="Arial Narrow" pitchFamily="34" charset="0"/>
                        </a:rPr>
                        <a:t>EPh</a:t>
                      </a:r>
                      <a:r>
                        <a:rPr lang="de-DE" sz="1400" b="1" baseline="0" dirty="0">
                          <a:effectLst/>
                          <a:latin typeface="Arial Narrow" pitchFamily="34" charset="0"/>
                        </a:rPr>
                        <a:t> chronologisch (siehe Beispiellehrplan)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7600" marR="3760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37600" marR="3760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949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 1. HJ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UV I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(12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Neue Partner und wechselnde Gegner – Unterschiedliche Turnierformen  (Kaiserturnier, „Punkte sammeln“, „Kronen sammeln“, „jeder gegen jeden“, Mannschaftsturnier) im Badminton organisieren, durchführen und unter unterschiedlichen Zielsetzungen und  Rahmenbedingungen beurteilen. </a:t>
                      </a:r>
                      <a:endParaRPr lang="de-DE" sz="1400" b="1" dirty="0"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3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UV II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(15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Mach mit - fit für den Dortmunder </a:t>
                      </a:r>
                      <a:r>
                        <a:rPr lang="de-DE" sz="1400" b="1" dirty="0" err="1">
                          <a:effectLst/>
                          <a:latin typeface="Arial Narrow" pitchFamily="34" charset="0"/>
                        </a:rPr>
                        <a:t>Citylauf</a:t>
                      </a: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 (5 km) – die eigene Ausdauer gezielt 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auch außerhalb des Unterrichts trainieren und das eigene Training  dokumentieren.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074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UV III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(18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Stark werden ohne ein Kraftprotz zu sein - Mit Hilfe von</a:t>
                      </a:r>
                      <a:r>
                        <a:rPr lang="de-DE" sz="1400" b="1" baseline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de-DE" sz="1400" b="1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selbst gewählten Gewichten in Form von Kurzhanteln ein individuell angemessenes Fitnessprogramm zur Kräftigung großer Muskelgruppen (Arme, Beine, Rücken, Bauch) inklusive der passenden Dehnmethoden demonstrieren. </a:t>
                      </a:r>
                      <a:endParaRPr lang="de-DE" sz="1400" b="1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15 Std.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Freiraum zur individuellen Nutzung nach Absprache im Kurs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702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2. HJ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UV IV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(15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Stars auf dem Eis – Eine Gruppengestaltung auf dem Eis unter Berücksichtigung 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unterschiedlicher </a:t>
                      </a:r>
                      <a:r>
                        <a:rPr lang="de-DE" sz="1400" b="1" dirty="0" err="1">
                          <a:effectLst/>
                          <a:latin typeface="Arial Narrow" pitchFamily="34" charset="0"/>
                        </a:rPr>
                        <a:t>Raumwege</a:t>
                      </a: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, Raumebenen und Formationen skizzieren, präsentieren und bewerten. 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170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UV V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(12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Die spezielle Spielfähigkeit verbessern – Gruppentaktische Lösungsmöglichkeiten (3:3) im Basketball zur Verbesserung von Angriff und Abwehr im Kleinfeld mit unterschiedlichen Mitspielern erfolgreich anwenden.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245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 UV VI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(18 Std.)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Diskus oder Schleuderball? – Eine neu erlernte Wurftechnik im</a:t>
                      </a:r>
                      <a:r>
                        <a:rPr lang="de-DE" sz="1400" b="1" baseline="0" dirty="0">
                          <a:effectLst/>
                          <a:latin typeface="Arial Narrow" pitchFamily="34" charset="0"/>
                        </a:rPr>
                        <a:t> Hinblick auf</a:t>
                      </a: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 Lernweg und persönlichen Erfolg bewerten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20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15 Std.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 Narrow" pitchFamily="34" charset="0"/>
                        </a:rPr>
                        <a:t>Freiraum zur individuellen Nutzung nach Absprache im Kurs</a:t>
                      </a:r>
                      <a:endParaRPr lang="de-DE" sz="1400" b="1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971600" y="2204864"/>
            <a:ext cx="7717040" cy="1008112"/>
          </a:xfrm>
          <a:prstGeom prst="roundRect">
            <a:avLst/>
          </a:prstGeom>
          <a:noFill/>
          <a:ln w="7620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12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7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970533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380624"/>
              </p:ext>
            </p:extLst>
          </p:nvPr>
        </p:nvGraphicFramePr>
        <p:xfrm>
          <a:off x="2339752" y="548680"/>
          <a:ext cx="4507761" cy="5660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0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blau</a:t>
                      </a:r>
                      <a:r>
                        <a:rPr lang="de-DE" sz="1200" baseline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= Profil bildend</a:t>
                      </a:r>
                      <a:endParaRPr lang="de-DE" sz="1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Bezug zu den IF + IS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Bezug zu den BF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 err="1">
                          <a:effectLst/>
                        </a:rPr>
                        <a:t>e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solidFill>
                            <a:srgbClr val="0000FF"/>
                          </a:solidFill>
                          <a:effectLst/>
                        </a:rPr>
                        <a:t>BF 7</a:t>
                      </a:r>
                      <a:endParaRPr lang="de-DE" sz="3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d/f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</a:rPr>
                        <a:t>BF 3</a:t>
                      </a:r>
                      <a:endParaRPr lang="de-DE" sz="3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f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solidFill>
                            <a:srgbClr val="0000FF"/>
                          </a:solidFill>
                          <a:effectLst/>
                        </a:rPr>
                        <a:t>BF1</a:t>
                      </a:r>
                      <a:endParaRPr lang="de-DE" sz="3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b/c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solidFill>
                            <a:srgbClr val="0000FF"/>
                          </a:solidFill>
                          <a:effectLst/>
                        </a:rPr>
                        <a:t>BF 8</a:t>
                      </a:r>
                      <a:endParaRPr lang="de-DE" sz="3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 err="1">
                          <a:effectLst/>
                        </a:rPr>
                        <a:t>e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solidFill>
                            <a:srgbClr val="0000FF"/>
                          </a:solidFill>
                          <a:effectLst/>
                        </a:rPr>
                        <a:t>BF 7</a:t>
                      </a:r>
                      <a:endParaRPr lang="de-DE" sz="3200" dirty="0">
                        <a:solidFill>
                          <a:srgbClr val="0000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a/d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BF 3</a:t>
                      </a:r>
                      <a:endParaRPr lang="de-DE" sz="3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4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1696091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3"/>
          <p:cNvSpPr txBox="1">
            <a:spLocks/>
          </p:cNvSpPr>
          <p:nvPr/>
        </p:nvSpPr>
        <p:spPr>
          <a:xfrm>
            <a:off x="468000" y="1196640"/>
            <a:ext cx="8064360" cy="3377060"/>
          </a:xfrm>
          <a:prstGeom prst="rect">
            <a:avLst/>
          </a:prstGeom>
        </p:spPr>
        <p:txBody>
          <a:bodyPr vert="horz" wrap="square" lIns="91440" tIns="144000" rIns="91440" bIns="45720" rtlCol="0" anchor="ctr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Vielen Dank für Ihre Aufmerksamkeit!</a:t>
            </a:r>
            <a:b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b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Wir freuen uns auf Ihre Fragen!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14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7"/>
            <a:ext cx="8784000" cy="625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7812360" y="6477271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3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5397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68"/>
            <a:ext cx="8856000" cy="5855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95536" y="476672"/>
            <a:ext cx="84249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Übersicht über die bewegungsfeldspezifischen Kompetenzerwartungen in der </a:t>
            </a:r>
            <a:r>
              <a:rPr lang="de-DE" dirty="0" err="1"/>
              <a:t>Eph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4021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8856000" cy="604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7668344" y="6377919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hlinkClick r:id="rId3" action="ppaction://hlinksldjump"/>
              </a:rPr>
              <a:t>Zurück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95536" y="332656"/>
            <a:ext cx="84249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Übersicht über die bewegungsfeldspezifischen Kompetenzerwartungen in der </a:t>
            </a:r>
            <a:r>
              <a:rPr lang="de-DE" dirty="0" err="1"/>
              <a:t>Eph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691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507413" cy="7203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de-DE" sz="3600" dirty="0">
                <a:latin typeface="Curlz MT" panose="04040404050702020202" pitchFamily="82" charset="0"/>
              </a:rPr>
            </a:br>
            <a:br>
              <a:rPr lang="de-DE" sz="1400" dirty="0"/>
            </a:br>
            <a:br>
              <a:rPr lang="de-DE" sz="1400" dirty="0">
                <a:latin typeface="Cambria"/>
                <a:ea typeface="MS Mincho"/>
                <a:cs typeface="Times New Roman"/>
              </a:rPr>
            </a:br>
            <a:r>
              <a:rPr lang="de-DE" sz="1400" dirty="0">
                <a:latin typeface="Verdana"/>
                <a:ea typeface="MS Mincho"/>
                <a:cs typeface="Times New Roman"/>
              </a:rPr>
              <a:t> </a:t>
            </a:r>
            <a:br>
              <a:rPr lang="de-DE" sz="1400" dirty="0">
                <a:latin typeface="Cambria"/>
                <a:ea typeface="Cambria"/>
                <a:cs typeface="Times New Roman"/>
              </a:rPr>
            </a:br>
            <a:br>
              <a:rPr lang="de-DE" sz="1400" dirty="0">
                <a:latin typeface="Cambria"/>
                <a:ea typeface="MS Mincho"/>
                <a:cs typeface="Times New Roman"/>
              </a:rPr>
            </a:br>
            <a:r>
              <a:rPr lang="de-DE" sz="1400" dirty="0">
                <a:solidFill>
                  <a:srgbClr val="00B050"/>
                </a:solidFill>
                <a:latin typeface="Verdana"/>
                <a:ea typeface="MS Mincho"/>
                <a:cs typeface="Times New Roman"/>
              </a:rPr>
              <a:t> </a:t>
            </a:r>
            <a:r>
              <a:rPr lang="de-DE" sz="3600" b="1" u="sng" dirty="0">
                <a:solidFill>
                  <a:srgbClr val="00B050"/>
                </a:solidFill>
                <a:latin typeface="Curlz MT" panose="04040404050702020202" pitchFamily="82" charset="0"/>
              </a:rPr>
              <a:t>Man überlege:</a:t>
            </a:r>
            <a:endParaRPr lang="de-DE" sz="1400" b="1" u="sng" dirty="0">
              <a:solidFill>
                <a:srgbClr val="00B050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33048" y="980728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b="1" u="sng" dirty="0">
                <a:latin typeface="Arial" panose="020B0604020202020204" pitchFamily="34" charset="0"/>
                <a:ea typeface="Cambria"/>
                <a:cs typeface="Arial" panose="020B0604020202020204" pitchFamily="34" charset="0"/>
              </a:rPr>
              <a:t>Leitfragen zu Planungsentscheidungen</a:t>
            </a:r>
          </a:p>
          <a:p>
            <a:br>
              <a:rPr lang="de-DE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de-DE" b="1" u="sng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bezogen auf die Bewegungsfelder</a:t>
            </a:r>
          </a:p>
          <a:p>
            <a:endParaRPr lang="de-DE" sz="1600" u="sng" dirty="0">
              <a:latin typeface="Arial" panose="020B0604020202020204" pitchFamily="34" charset="0"/>
              <a:ea typeface="MS Mincho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Werden Bewegungsfelder ausgewählt, die in der Q-Phase an einer Schule Profil bildend sind, um diese entsprechend vorzubereiten – oder werden bewusst Kontrapunkte gesetzt?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Wird das von der FAKO in der Sek I ausgewählte Sportspiel aufgenommen oder  wird ein Sportspiel ausgewählt, damit alle noch einmal gemeinsam etwas Neues kennen lernen?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Werden mehr als 3 Bewegungsfelder ausgewählt, um den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SuS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in der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Eph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eine große Breite von Bewegungserfahrungen zu ermöglichen oder wird über mehrere UV in ausgewählten Bewegungsfeldern in die Tiefe gearbeitet?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Wird ein UV zum BF 1 angeboten, da es als Bestandteil eines Kursprofils in der Qualifikationsphase neu ist?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Berücksichtigen die ausgewählten Bewegungsfelder die vielfältigen Interessen der Schülerinnen und Schüler?</a:t>
            </a:r>
          </a:p>
        </p:txBody>
      </p:sp>
      <p:sp>
        <p:nvSpPr>
          <p:cNvPr id="5" name="Rechteck 4"/>
          <p:cNvSpPr/>
          <p:nvPr/>
        </p:nvSpPr>
        <p:spPr>
          <a:xfrm>
            <a:off x="8623165" y="639759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/>
              <a:pPr lvl="0"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de-DE" sz="800" dirty="0"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8292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778098"/>
          </a:xfrm>
        </p:spPr>
        <p:txBody>
          <a:bodyPr>
            <a:normAutofit/>
          </a:bodyPr>
          <a:lstStyle/>
          <a:p>
            <a:r>
              <a:rPr lang="de-DE" sz="3600" b="1" u="sng" dirty="0">
                <a:solidFill>
                  <a:srgbClr val="00B050"/>
                </a:solidFill>
                <a:latin typeface="Curlz MT" panose="04040404050702020202" pitchFamily="82" charset="0"/>
              </a:rPr>
              <a:t>Man überlege außerdem:</a:t>
            </a:r>
            <a:endParaRPr lang="de-DE" sz="2000" b="1" u="sng" dirty="0">
              <a:solidFill>
                <a:srgbClr val="00B050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856984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1800" b="1" u="sng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bezogen auf die Anbahnung von Kompetenzerwartungen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8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Werden Kompetenzerwartungen jeweils nur einmal angestrebt oder werden einzelne Kompetenzerwartungen mehrfach angebahnt?</a:t>
            </a:r>
            <a:endParaRPr lang="de-DE" sz="1800" u="sng" dirty="0">
              <a:latin typeface="Arial" panose="020B0604020202020204" pitchFamily="34" charset="0"/>
              <a:ea typeface="MS Mincho"/>
              <a:cs typeface="Arial" panose="020B0604020202020204" pitchFamily="34" charset="0"/>
              <a:sym typeface="Wingdings"/>
            </a:endParaRPr>
          </a:p>
          <a:p>
            <a:pPr marL="0" indent="0" algn="just">
              <a:buNone/>
            </a:pPr>
            <a:r>
              <a:rPr lang="de-DE" sz="1800" b="1" u="sng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bezogen auf die Verbindung von Bewegungsfeld und Inhaltsfeld</a:t>
            </a:r>
            <a:endParaRPr lang="de-DE" sz="1800" dirty="0">
              <a:solidFill>
                <a:srgbClr val="696464"/>
              </a:solidFill>
              <a:latin typeface="Arial" panose="020B0604020202020204" pitchFamily="34" charset="0"/>
              <a:ea typeface="Cambria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8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Wird eine Verbindung zwischen Inhaltsfeld und Bewegungsfeld gewählt, die eher „innovativ“ ist – oder bleibt die Zuordnung eher klassisch (z. B. Inhaltsfeld e mit BF 7 oder Inhaltsfeld b mit BF 6?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18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Wird das Inhaltsfeld e „Kooperation und Konkurrenz“ akzentuiert, da die Zahl der Seiteneinsteiger besonders hoch ist?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de-DE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Bieten sich Kombinationen von Kompetenzerwartungen aus unterschiedlichen Inhaltsfeldern an?</a:t>
            </a:r>
          </a:p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323528" y="630932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/>
              <a:pPr lvl="0"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de-DE" sz="800" dirty="0"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889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331640" y="766445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u="sng" dirty="0">
                <a:latin typeface="Curlz MT" panose="04040404050702020202" pitchFamily="82" charset="0"/>
              </a:rPr>
              <a:t>Man nehme also folgende Zutaten: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203848" y="2350800"/>
            <a:ext cx="482453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alle</a:t>
            </a:r>
            <a:r>
              <a:rPr lang="de-DE" sz="2000" dirty="0"/>
              <a:t> </a:t>
            </a:r>
            <a:r>
              <a:rPr lang="de-DE" sz="2000" b="1" dirty="0">
                <a:solidFill>
                  <a:srgbClr val="00B050"/>
                </a:solidFill>
                <a:hlinkClick r:id="rId2" action="ppaction://hlinksldjump"/>
              </a:rPr>
              <a:t>Inhaltsfelder</a:t>
            </a:r>
            <a:r>
              <a:rPr lang="de-DE" sz="2000" b="1" dirty="0">
                <a:solidFill>
                  <a:srgbClr val="00B050"/>
                </a:solidFill>
              </a:rPr>
              <a:t> </a:t>
            </a:r>
            <a:r>
              <a:rPr lang="de-DE" sz="2000" dirty="0"/>
              <a:t>mit den obligatorischen Kompetenzerwartungen (gefüllt mit: SK, MK, UK) </a:t>
            </a:r>
          </a:p>
          <a:p>
            <a:pPr lvl="1"/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mindestens  3 </a:t>
            </a:r>
            <a:r>
              <a:rPr lang="de-DE" sz="2000" b="1" dirty="0">
                <a:hlinkClick r:id="rId3" action="ppaction://hlinksldjump"/>
              </a:rPr>
              <a:t>Bewegungsfelder</a:t>
            </a:r>
            <a:r>
              <a:rPr lang="de-DE" sz="2000" dirty="0">
                <a:hlinkClick r:id="rId3" action="ppaction://hlinksldjump"/>
              </a:rPr>
              <a:t> </a:t>
            </a:r>
            <a:r>
              <a:rPr lang="de-DE" sz="2000" dirty="0"/>
              <a:t>und Sportbereiche (gut abgehangen, mit der BWK gewürzt)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Picture 2" descr="C:\Users\Olli\AppData\Local\Microsoft\Windows\Temporary Internet Files\Content.IE5\WEI7V8Z3\MM900295163[1]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85559"/>
            <a:ext cx="1926922" cy="179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6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87123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57401" y="1484784"/>
            <a:ext cx="1152128" cy="378565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</a:rPr>
              <a:t>IF a</a:t>
            </a:r>
          </a:p>
          <a:p>
            <a:r>
              <a:rPr lang="de-DE" sz="4000" b="1" dirty="0">
                <a:solidFill>
                  <a:schemeClr val="bg1"/>
                </a:solidFill>
              </a:rPr>
              <a:t>IF b</a:t>
            </a:r>
          </a:p>
          <a:p>
            <a:r>
              <a:rPr lang="de-DE" sz="4000" b="1" dirty="0">
                <a:solidFill>
                  <a:schemeClr val="bg1"/>
                </a:solidFill>
              </a:rPr>
              <a:t>IF c</a:t>
            </a:r>
          </a:p>
          <a:p>
            <a:r>
              <a:rPr lang="de-DE" sz="4000" b="1" dirty="0">
                <a:solidFill>
                  <a:schemeClr val="bg1"/>
                </a:solidFill>
              </a:rPr>
              <a:t>IF d</a:t>
            </a:r>
          </a:p>
          <a:p>
            <a:r>
              <a:rPr lang="de-DE" sz="4000" b="1" dirty="0">
                <a:solidFill>
                  <a:schemeClr val="bg1"/>
                </a:solidFill>
              </a:rPr>
              <a:t>IF e</a:t>
            </a:r>
          </a:p>
          <a:p>
            <a:r>
              <a:rPr lang="de-DE" sz="4000" b="1" dirty="0">
                <a:solidFill>
                  <a:schemeClr val="bg1"/>
                </a:solidFill>
              </a:rPr>
              <a:t>IF f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467544" y="4581128"/>
            <a:ext cx="1512168" cy="648072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83568" y="4046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1. Schritt</a:t>
            </a:r>
          </a:p>
        </p:txBody>
      </p:sp>
      <p:sp>
        <p:nvSpPr>
          <p:cNvPr id="6" name="Rechteck 5"/>
          <p:cNvSpPr/>
          <p:nvPr/>
        </p:nvSpPr>
        <p:spPr>
          <a:xfrm>
            <a:off x="2411760" y="908720"/>
            <a:ext cx="639045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b="1" dirty="0">
                <a:solidFill>
                  <a:srgbClr val="0070C0"/>
                </a:solidFill>
              </a:rPr>
              <a:t>Kompetenzerwartungen </a:t>
            </a:r>
            <a:r>
              <a:rPr lang="de-DE" b="1" dirty="0"/>
              <a:t>Inhaltsfeld f: Gesundheit</a:t>
            </a:r>
            <a:endParaRPr lang="de-DE" dirty="0"/>
          </a:p>
          <a:p>
            <a:r>
              <a:rPr lang="de-DE" i="1" u="sng" dirty="0"/>
              <a:t>Inhaltlicher Schwerpunkt:</a:t>
            </a:r>
            <a:endParaRPr lang="de-DE" dirty="0"/>
          </a:p>
          <a:p>
            <a:pPr lvl="0"/>
            <a:r>
              <a:rPr lang="de-DE" dirty="0"/>
              <a:t>Gesundheitlicher Nutzen und Risiken des Sporttreibens </a:t>
            </a:r>
          </a:p>
          <a:p>
            <a:r>
              <a:rPr lang="de-DE" i="1" u="sng" dirty="0">
                <a:solidFill>
                  <a:srgbClr val="FF0000"/>
                </a:solidFill>
              </a:rPr>
              <a:t>Sachkompetenz: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rgbClr val="FF0000"/>
                </a:solidFill>
              </a:rPr>
              <a:t>Die Schülerinnen und Schüler können</a:t>
            </a:r>
          </a:p>
          <a:p>
            <a:pPr lvl="0"/>
            <a:r>
              <a:rPr lang="de-DE" dirty="0">
                <a:solidFill>
                  <a:srgbClr val="FF0000"/>
                </a:solidFill>
              </a:rPr>
              <a:t>Auswirkungen gezielten Sporttreibens auf Gesundheit und Wohlbefinden (körperlich, psychisch und sozial) erläutern.</a:t>
            </a:r>
          </a:p>
          <a:p>
            <a:r>
              <a:rPr lang="de-DE" i="1" u="sng" dirty="0">
                <a:solidFill>
                  <a:srgbClr val="FF0000"/>
                </a:solidFill>
              </a:rPr>
              <a:t>Methodenkompetenz: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rgbClr val="FF0000"/>
                </a:solidFill>
              </a:rPr>
              <a:t>Die Schülerinnen und Schüler können</a:t>
            </a:r>
          </a:p>
          <a:p>
            <a:pPr lvl="0"/>
            <a:r>
              <a:rPr lang="de-DE" dirty="0">
                <a:solidFill>
                  <a:srgbClr val="FF0000"/>
                </a:solidFill>
              </a:rPr>
              <a:t>sich selbstständig auf ihren Sport vorbereiten (Kleidung, Aufwärmen, Ernährung) und ihr Vorgehen dabei begründen. </a:t>
            </a:r>
          </a:p>
          <a:p>
            <a:endParaRPr lang="de-DE" i="1" u="sng" dirty="0"/>
          </a:p>
          <a:p>
            <a:endParaRPr lang="de-DE" dirty="0">
              <a:solidFill>
                <a:srgbClr val="3366FF"/>
              </a:solidFill>
            </a:endParaRPr>
          </a:p>
        </p:txBody>
      </p:sp>
      <p:sp>
        <p:nvSpPr>
          <p:cNvPr id="7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8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686571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028496" y="1313004"/>
            <a:ext cx="1656184" cy="40318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000000"/>
                </a:solidFill>
              </a:rPr>
              <a:t>BF/ SB 1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3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4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5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6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7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8</a:t>
            </a:r>
          </a:p>
          <a:p>
            <a:r>
              <a:rPr lang="de-DE" sz="3200" b="1" dirty="0">
                <a:solidFill>
                  <a:srgbClr val="000000"/>
                </a:solidFill>
              </a:rPr>
              <a:t>BF/ SB 9</a:t>
            </a:r>
          </a:p>
        </p:txBody>
      </p:sp>
      <p:sp>
        <p:nvSpPr>
          <p:cNvPr id="3" name="Rechteck 2"/>
          <p:cNvSpPr/>
          <p:nvPr/>
        </p:nvSpPr>
        <p:spPr>
          <a:xfrm>
            <a:off x="1043608" y="284454"/>
            <a:ext cx="4572000" cy="503214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de-DE" b="1" dirty="0"/>
              <a:t>BF/SB 1:	Den Körper wahrnehmen und Bewegungsfähigkeiten ausprägen</a:t>
            </a:r>
            <a:endParaRPr lang="de-DE" dirty="0"/>
          </a:p>
          <a:p>
            <a:r>
              <a:rPr lang="de-DE" i="1" u="sng" dirty="0"/>
              <a:t>Inhaltliche Kerne:</a:t>
            </a:r>
            <a:endParaRPr lang="de-DE" dirty="0"/>
          </a:p>
          <a:p>
            <a:pPr lvl="0"/>
            <a:r>
              <a:rPr lang="de-DE" dirty="0"/>
              <a:t>Formen der Fitnessgymnastik</a:t>
            </a:r>
          </a:p>
          <a:p>
            <a:pPr lvl="0"/>
            <a:r>
              <a:rPr lang="de-DE" dirty="0"/>
              <a:t>Funktionelle Dehnübungen und unterschiedliche Dehnmethoden</a:t>
            </a:r>
          </a:p>
          <a:p>
            <a:r>
              <a:rPr lang="de-DE" i="1" u="sng" dirty="0"/>
              <a:t>Bewegungs- und Wahrnehmungskompetenz:</a:t>
            </a:r>
            <a:endParaRPr lang="de-DE" dirty="0"/>
          </a:p>
          <a:p>
            <a:pPr>
              <a:spcBef>
                <a:spcPts val="600"/>
              </a:spcBef>
            </a:pPr>
            <a:r>
              <a:rPr lang="de-DE" dirty="0"/>
              <a:t>Die Schülerinnen und Schüler können</a:t>
            </a:r>
          </a:p>
          <a:p>
            <a:pPr lvl="0">
              <a:spcBef>
                <a:spcPts val="600"/>
              </a:spcBef>
            </a:pPr>
            <a:r>
              <a:rPr lang="de-DE" dirty="0"/>
              <a:t>- ein Fitnessprogramm (z.B. Aerobic, </a:t>
            </a:r>
            <a:r>
              <a:rPr lang="de-DE" dirty="0" err="1"/>
              <a:t>Step</a:t>
            </a:r>
            <a:r>
              <a:rPr lang="de-DE" dirty="0"/>
              <a:t>-Aerobic, Circuit-Training) unter einer ausgewählten Zielrichtung (Steigerung von Kraft, Ausdauer oder Beweglichkeit) präsentieren.</a:t>
            </a:r>
          </a:p>
          <a:p>
            <a:pPr lvl="0">
              <a:spcBef>
                <a:spcPts val="600"/>
              </a:spcBef>
            </a:pPr>
            <a:r>
              <a:rPr lang="de-DE" dirty="0"/>
              <a:t>- unterschiedliche Dehnmethoden im     Hinblick auf verschiedene sportliche Anforderungssituationen funktionsgerecht anwenden.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971600" y="2348880"/>
            <a:ext cx="4320480" cy="2890776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7164288" y="4046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2. Schritt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6876256" y="1268760"/>
            <a:ext cx="2016224" cy="648072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8"/>
          <p:cNvCxnSpPr/>
          <p:nvPr/>
        </p:nvCxnSpPr>
        <p:spPr>
          <a:xfrm flipV="1">
            <a:off x="5148064" y="1772816"/>
            <a:ext cx="1656184" cy="57606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1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2170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843808" y="2206605"/>
            <a:ext cx="4464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u="sng" dirty="0">
                <a:latin typeface="Curlz MT" panose="04040404050702020202" pitchFamily="82" charset="0"/>
              </a:rPr>
              <a:t>Alles in einen Topf schütten und gut verrühren!!!</a:t>
            </a:r>
          </a:p>
        </p:txBody>
      </p:sp>
      <p:pic>
        <p:nvPicPr>
          <p:cNvPr id="4" name="Picture 2" descr="C:\Users\Olli\AppData\Local\Microsoft\Windows\Temporary Internet Files\Content.IE5\WEI7V8Z3\MM900295163[1]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03206"/>
            <a:ext cx="1926922" cy="179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6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483242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Abgerundetes Rechteck 38"/>
          <p:cNvSpPr/>
          <p:nvPr/>
        </p:nvSpPr>
        <p:spPr>
          <a:xfrm>
            <a:off x="1763688" y="548679"/>
            <a:ext cx="5616624" cy="5904679"/>
          </a:xfrm>
          <a:prstGeom prst="roundRect">
            <a:avLst/>
          </a:prstGeom>
          <a:solidFill>
            <a:srgbClr val="FFFFCC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3" name="Titel 3"/>
          <p:cNvSpPr txBox="1">
            <a:spLocks/>
          </p:cNvSpPr>
          <p:nvPr/>
        </p:nvSpPr>
        <p:spPr>
          <a:xfrm>
            <a:off x="468000" y="44624"/>
            <a:ext cx="8064360" cy="4224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44000" rIns="0" bIns="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2001A"/>
                </a:solidFill>
                <a:effectLst/>
                <a:uLnTx/>
                <a:uFillTx/>
                <a:latin typeface="Arial" pitchFamily="34" charset="0"/>
                <a:ea typeface="ＭＳ Ｐゴシック" pitchFamily="2"/>
                <a:cs typeface="Arial" pitchFamily="34" charset="0"/>
              </a:rPr>
              <a:t>Konstruktion eines Unterrichtsvorhabens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2"/>
              <a:cs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4499992" y="3789040"/>
            <a:ext cx="2952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dirty="0"/>
              <a:t>Bewegungsfeld</a:t>
            </a:r>
          </a:p>
          <a:p>
            <a:pPr algn="ctr"/>
            <a:r>
              <a:rPr lang="de-DE" dirty="0"/>
              <a:t>spezifische</a:t>
            </a:r>
          </a:p>
          <a:p>
            <a:pPr algn="ctr"/>
            <a:r>
              <a:rPr lang="de-DE" dirty="0"/>
              <a:t>Kompetenzerwartung(en)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4283968" y="620688"/>
            <a:ext cx="72008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Sek II</a:t>
            </a:r>
          </a:p>
        </p:txBody>
      </p:sp>
      <p:grpSp>
        <p:nvGrpSpPr>
          <p:cNvPr id="20" name="Gruppieren 19"/>
          <p:cNvGrpSpPr/>
          <p:nvPr/>
        </p:nvGrpSpPr>
        <p:grpSpPr>
          <a:xfrm>
            <a:off x="2411760" y="1340768"/>
            <a:ext cx="1584176" cy="2376264"/>
            <a:chOff x="4139952" y="2060848"/>
            <a:chExt cx="1584176" cy="2376264"/>
          </a:xfrm>
        </p:grpSpPr>
        <p:sp>
          <p:nvSpPr>
            <p:cNvPr id="18" name="Ellipse 17"/>
            <p:cNvSpPr/>
            <p:nvPr/>
          </p:nvSpPr>
          <p:spPr>
            <a:xfrm>
              <a:off x="4139952" y="2060848"/>
              <a:ext cx="1584176" cy="2376264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004048" y="2708920"/>
              <a:ext cx="72008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/>
                <a:t>SK</a:t>
              </a:r>
            </a:p>
            <a:p>
              <a:pPr algn="ctr"/>
              <a:r>
                <a:rPr lang="de-DE" b="1" dirty="0"/>
                <a:t>MK</a:t>
              </a:r>
            </a:p>
            <a:p>
              <a:pPr algn="ctr"/>
              <a:r>
                <a:rPr lang="de-DE" b="1" dirty="0"/>
                <a:t>UK 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4572000" y="2420888"/>
              <a:ext cx="461665" cy="175432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vert270" wrap="squar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Inhaltsfelder</a:t>
              </a:r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5436096" y="1340768"/>
            <a:ext cx="1584176" cy="2376264"/>
            <a:chOff x="6948264" y="2060848"/>
            <a:chExt cx="1584176" cy="2376264"/>
          </a:xfrm>
        </p:grpSpPr>
        <p:sp>
          <p:nvSpPr>
            <p:cNvPr id="19" name="Ellipse 18"/>
            <p:cNvSpPr/>
            <p:nvPr/>
          </p:nvSpPr>
          <p:spPr>
            <a:xfrm>
              <a:off x="6948264" y="2060848"/>
              <a:ext cx="1584176" cy="2376264"/>
            </a:xfrm>
            <a:prstGeom prst="ellipse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020272" y="3131676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/>
                <a:t>BWK </a:t>
              </a: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782743" y="2793702"/>
              <a:ext cx="461665" cy="9233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BF/ SB</a:t>
              </a:r>
            </a:p>
          </p:txBody>
        </p:sp>
      </p:grpSp>
      <p:sp>
        <p:nvSpPr>
          <p:cNvPr id="32" name="Rechteck 31"/>
          <p:cNvSpPr/>
          <p:nvPr/>
        </p:nvSpPr>
        <p:spPr>
          <a:xfrm>
            <a:off x="1763688" y="3789040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dirty="0"/>
              <a:t>Bewegungsfeld übergreifende</a:t>
            </a:r>
          </a:p>
          <a:p>
            <a:pPr algn="ctr"/>
            <a:r>
              <a:rPr lang="de-DE" dirty="0"/>
              <a:t>Kompetenzerwartung(en)</a:t>
            </a:r>
          </a:p>
        </p:txBody>
      </p:sp>
      <p:sp>
        <p:nvSpPr>
          <p:cNvPr id="34" name="Geschweifte Klammer rechts 33"/>
          <p:cNvSpPr/>
          <p:nvPr/>
        </p:nvSpPr>
        <p:spPr>
          <a:xfrm rot="5400000">
            <a:off x="4427984" y="2276872"/>
            <a:ext cx="360040" cy="525658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 dirty="0"/>
          </a:p>
        </p:txBody>
      </p:sp>
      <p:sp>
        <p:nvSpPr>
          <p:cNvPr id="36" name="Textfeld 35"/>
          <p:cNvSpPr txBox="1"/>
          <p:nvPr/>
        </p:nvSpPr>
        <p:spPr>
          <a:xfrm>
            <a:off x="3707904" y="5385990"/>
            <a:ext cx="1800200" cy="36933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Thema des UV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4355976" y="3873242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+</a:t>
            </a:r>
          </a:p>
        </p:txBody>
      </p:sp>
      <p:sp>
        <p:nvSpPr>
          <p:cNvPr id="31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cxnSp>
        <p:nvCxnSpPr>
          <p:cNvPr id="23" name="Gerade Verbindung mit Pfeil 22"/>
          <p:cNvCxnSpPr/>
          <p:nvPr/>
        </p:nvCxnSpPr>
        <p:spPr>
          <a:xfrm flipH="1">
            <a:off x="3923928" y="1124744"/>
            <a:ext cx="432048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4932040" y="1124744"/>
            <a:ext cx="432048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9867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3" grpId="0"/>
      <p:bldP spid="33" grpId="1"/>
      <p:bldP spid="13" grpId="0" animBg="1"/>
      <p:bldP spid="32" grpId="0"/>
      <p:bldP spid="32" grpId="1"/>
      <p:bldP spid="34" grpId="0" animBg="1"/>
      <p:bldP spid="36" grpId="0" animBg="1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27604" y="695323"/>
            <a:ext cx="3635708" cy="40010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de-DE" b="1" i="1" u="sng" dirty="0"/>
              <a:t>Bewegungsfeld spezifische KE</a:t>
            </a:r>
          </a:p>
          <a:p>
            <a:pPr>
              <a:spcBef>
                <a:spcPts val="600"/>
              </a:spcBef>
            </a:pPr>
            <a:r>
              <a:rPr lang="de-DE" i="1" u="sng" dirty="0"/>
              <a:t>Bewegungs- und </a:t>
            </a:r>
            <a:r>
              <a:rPr lang="de-DE" i="1" u="sng" dirty="0" err="1"/>
              <a:t>Wahrnehmungsk</a:t>
            </a:r>
            <a:r>
              <a:rPr lang="de-DE" i="1" u="sng" dirty="0"/>
              <a:t>.:</a:t>
            </a:r>
          </a:p>
          <a:p>
            <a:pPr>
              <a:spcBef>
                <a:spcPts val="600"/>
              </a:spcBef>
            </a:pPr>
            <a:r>
              <a:rPr lang="de-DE" dirty="0"/>
              <a:t>Die Schülerinnen und Schüler können</a:t>
            </a:r>
          </a:p>
          <a:p>
            <a:pPr lvl="0">
              <a:spcBef>
                <a:spcPts val="600"/>
              </a:spcBef>
            </a:pPr>
            <a:r>
              <a:rPr lang="de-DE" dirty="0"/>
              <a:t>- ein Fitnessprogramm (z.B. Aerobic, </a:t>
            </a:r>
            <a:r>
              <a:rPr lang="de-DE" dirty="0" err="1"/>
              <a:t>Step</a:t>
            </a:r>
            <a:r>
              <a:rPr lang="de-DE" dirty="0"/>
              <a:t>-Aerobic, Circuit-Training) unter einer ausgewählten Zielrichtung (Steigerung von Kraft, Ausdauer oder Beweglichkeit) präsentieren.</a:t>
            </a:r>
          </a:p>
          <a:p>
            <a:pPr>
              <a:spcBef>
                <a:spcPts val="600"/>
              </a:spcBef>
            </a:pPr>
            <a:r>
              <a:rPr lang="de-DE" dirty="0"/>
              <a:t>- unterschiedliche Dehnmethoden im Hinblick auf verschiedene sportliche Anforderungssituationen funktionsgerecht anwenden.</a:t>
            </a:r>
          </a:p>
        </p:txBody>
      </p:sp>
      <p:sp>
        <p:nvSpPr>
          <p:cNvPr id="3" name="Rechteck 2"/>
          <p:cNvSpPr/>
          <p:nvPr/>
        </p:nvSpPr>
        <p:spPr>
          <a:xfrm>
            <a:off x="107504" y="695325"/>
            <a:ext cx="5040560" cy="329320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de-DE" b="1" i="1" u="sng" dirty="0">
                <a:solidFill>
                  <a:schemeClr val="bg1"/>
                </a:solidFill>
              </a:rPr>
              <a:t>Bewegungsfeld übergreifende  KE</a:t>
            </a:r>
          </a:p>
          <a:p>
            <a:pPr>
              <a:spcBef>
                <a:spcPts val="600"/>
              </a:spcBef>
            </a:pPr>
            <a:r>
              <a:rPr lang="de-DE" i="1" u="sng" dirty="0">
                <a:solidFill>
                  <a:schemeClr val="bg1"/>
                </a:solidFill>
              </a:rPr>
              <a:t>Sachkompetenz: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Die Schülerinnen und Schüler können Auswirkungen gezielten Sporttreibens auf Gesundheit und Wohl-befinden (körperlich, psychisch und sozial) erläutern.</a:t>
            </a:r>
          </a:p>
          <a:p>
            <a:pPr>
              <a:spcBef>
                <a:spcPts val="600"/>
              </a:spcBef>
            </a:pPr>
            <a:r>
              <a:rPr lang="de-DE" i="1" u="sng" dirty="0">
                <a:solidFill>
                  <a:schemeClr val="bg1"/>
                </a:solidFill>
              </a:rPr>
              <a:t>Methodenkompetenz: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Die Schülerinnen und Schüler können sich selbst- ständig auf ihren Sport vorbereiten (Kleidung, Aufwärmen, Ernährung) und ihr Vorgehen dabei begründen</a:t>
            </a:r>
            <a:r>
              <a:rPr lang="de-DE">
                <a:solidFill>
                  <a:schemeClr val="bg1"/>
                </a:solidFill>
              </a:rPr>
              <a:t>. 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115616" y="5445224"/>
            <a:ext cx="7344816" cy="1200329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dirty="0"/>
              <a:t>Stark werden ohne ein Kraftprotz zu sein - Mit Hilfe von selbst gewählten Gewichten in Form von Kurzhanteln  ein individuell angemessenes Fitnessprogramm zur Kräftigung großer Muskelgruppen (Arme, Beine, Rücken, Bauch) inklusive der passenden Dehnmethoden demonstrieren. </a:t>
            </a:r>
          </a:p>
        </p:txBody>
      </p:sp>
      <p:sp>
        <p:nvSpPr>
          <p:cNvPr id="8" name="Geschweifte Klammer rechts 7"/>
          <p:cNvSpPr/>
          <p:nvPr/>
        </p:nvSpPr>
        <p:spPr>
          <a:xfrm rot="5400000">
            <a:off x="4487416" y="2481895"/>
            <a:ext cx="504056" cy="525658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3517676" y="199931"/>
            <a:ext cx="2960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Konkretisierung eines UVs</a:t>
            </a:r>
          </a:p>
        </p:txBody>
      </p:sp>
      <p:sp>
        <p:nvSpPr>
          <p:cNvPr id="7" name="Foliennummernplatzhalter 4"/>
          <p:cNvSpPr/>
          <p:nvPr/>
        </p:nvSpPr>
        <p:spPr>
          <a:xfrm>
            <a:off x="539640" y="6453336"/>
            <a:ext cx="28908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8A778D53-E33D-4275-ADBB-3B26E0BA3313}" type="slidenum">
              <a:rPr lang="de-DE" smtClean="0"/>
              <a:pPr marL="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0" name="Fußzeilenplatzhalter 3"/>
          <p:cNvSpPr/>
          <p:nvPr/>
        </p:nvSpPr>
        <p:spPr>
          <a:xfrm>
            <a:off x="7236888" y="6453359"/>
            <a:ext cx="2087640" cy="341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lv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" dirty="0"/>
              <a:t>Implementation KLP Sport  </a:t>
            </a:r>
            <a:r>
              <a:rPr lang="en-US" sz="800" dirty="0" err="1"/>
              <a:t>GOSt</a:t>
            </a:r>
            <a:r>
              <a:rPr lang="en-US" sz="800" dirty="0"/>
              <a:t> 2013</a:t>
            </a:r>
            <a:endParaRPr lang="de-DE" sz="800" b="0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782304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Dactylo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1256</Words>
  <Application>Microsoft Macintosh PowerPoint</Application>
  <PresentationFormat>Bildschirmpräsentation (4:3)</PresentationFormat>
  <Paragraphs>185</Paragraphs>
  <Slides>17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Cambria</vt:lpstr>
      <vt:lpstr>Curlz MT</vt:lpstr>
      <vt:lpstr>Verdana</vt:lpstr>
      <vt:lpstr>Wingdings</vt:lpstr>
      <vt:lpstr>Wingdings 2</vt:lpstr>
      <vt:lpstr>Dactylos</vt:lpstr>
      <vt:lpstr>Konstruktion eines Kursprofils  in der EPh</vt:lpstr>
      <vt:lpstr>       Man überlege:</vt:lpstr>
      <vt:lpstr>Man überlege außerdem: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Konstruktion eines Kursprofils in der EPh</dc:title>
  <dc:creator>Olli</dc:creator>
  <cp:lastModifiedBy>Andrea Bartelds</cp:lastModifiedBy>
  <cp:revision>54</cp:revision>
  <dcterms:created xsi:type="dcterms:W3CDTF">2013-10-02T08:32:08Z</dcterms:created>
  <dcterms:modified xsi:type="dcterms:W3CDTF">2023-06-04T10:35:40Z</dcterms:modified>
</cp:coreProperties>
</file>