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7" r:id="rId2"/>
    <p:sldId id="300" r:id="rId3"/>
    <p:sldId id="265" r:id="rId4"/>
    <p:sldId id="266" r:id="rId5"/>
    <p:sldId id="267" r:id="rId6"/>
    <p:sldId id="26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D447D-D2CE-438F-9E66-34DE35B48C8A}" type="datetimeFigureOut">
              <a:rPr lang="de-DE" smtClean="0"/>
              <a:t>29.09.2022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80CF0-FAFB-40A8-B624-A0B2D4FB2C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523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80CF0-FAFB-40A8-B624-A0B2D4FB2C5E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480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1341" y="802298"/>
            <a:ext cx="10583512" cy="404333"/>
          </a:xfrm>
        </p:spPr>
        <p:txBody>
          <a:bodyPr>
            <a:normAutofit fontScale="90000"/>
          </a:bodyPr>
          <a:lstStyle/>
          <a:p>
            <a:r>
              <a:rPr lang="de-DE" dirty="0">
                <a:latin typeface="Comic Sans MS" panose="030F0702030302020204" pitchFamily="66" charset="0"/>
              </a:rPr>
              <a:t>Fachseminarsport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17780" y="5090473"/>
            <a:ext cx="8637072" cy="782425"/>
          </a:xfrm>
        </p:spPr>
        <p:txBody>
          <a:bodyPr>
            <a:normAutofit/>
          </a:bodyPr>
          <a:lstStyle/>
          <a:p>
            <a:r>
              <a:rPr lang="de-DE" dirty="0"/>
              <a:t>                                              </a:t>
            </a:r>
            <a:r>
              <a:rPr lang="de-DE" sz="2000" b="1" i="1" dirty="0">
                <a:latin typeface="Comic Sans MS" panose="030F0702030302020204" pitchFamily="66" charset="0"/>
              </a:rPr>
              <a:t>Herzlich Willkommen ...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103BECF-8997-4FA6-B285-72C110D015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013" y="1338607"/>
            <a:ext cx="7569725" cy="36198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084977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DC4A93-8837-41C4-A9EE-EB1D64AE0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57" y="1720427"/>
            <a:ext cx="10944519" cy="4356497"/>
          </a:xfrm>
        </p:spPr>
        <p:txBody>
          <a:bodyPr rtlCol="0">
            <a:normAutofit fontScale="25000" lnSpcReduction="20000"/>
          </a:bodyPr>
          <a:lstStyle/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de-DE" dirty="0"/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de-DE" sz="1906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b="1" dirty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de-DE" sz="6400" dirty="0"/>
              <a:t>nkommen                                                                                                                      „</a:t>
            </a:r>
            <a:r>
              <a:rPr lang="de-DE" sz="6400" b="1" dirty="0" err="1"/>
              <a:t>Orga</a:t>
            </a:r>
            <a:r>
              <a:rPr lang="de-DE" sz="6400" b="1" dirty="0"/>
              <a:t>“ 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de-DE" sz="6400" dirty="0"/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b="1" dirty="0">
                <a:solidFill>
                  <a:schemeClr val="accent3">
                    <a:lumMod val="75000"/>
                  </a:schemeClr>
                </a:solidFill>
              </a:rPr>
              <a:t>V</a:t>
            </a:r>
            <a:r>
              <a:rPr lang="de-DE" sz="6400" dirty="0"/>
              <a:t>orwissen                                                                   </a:t>
            </a:r>
            <a:r>
              <a:rPr lang="de-DE" sz="6400" b="1" dirty="0"/>
              <a:t>                                     „Das große Durcheinander “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dirty="0"/>
              <a:t>aktivieren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de-DE" sz="6400" dirty="0"/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b="1" dirty="0">
                <a:solidFill>
                  <a:schemeClr val="accent4"/>
                </a:solidFill>
              </a:rPr>
              <a:t>I</a:t>
            </a:r>
            <a:r>
              <a:rPr lang="de-DE" sz="6400" dirty="0"/>
              <a:t>nformieren                                                                                                          </a:t>
            </a:r>
            <a:r>
              <a:rPr lang="de-DE" sz="6400" b="1" dirty="0"/>
              <a:t>„Kurzimpuls“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dirty="0"/>
              <a:t>                       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b="1" dirty="0">
                <a:solidFill>
                  <a:srgbClr val="FF0000"/>
                </a:solidFill>
              </a:rPr>
              <a:t>V</a:t>
            </a:r>
            <a:r>
              <a:rPr lang="de-DE" sz="6400" dirty="0"/>
              <a:t>erarbeiten                                                                                            „</a:t>
            </a:r>
            <a:r>
              <a:rPr lang="de-DE" sz="6400" b="1" dirty="0"/>
              <a:t>Überprüfung der eigenen Gedanken“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endParaRPr lang="de-DE" sz="6400" dirty="0"/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b="1" dirty="0">
                <a:solidFill>
                  <a:srgbClr val="FFFF00"/>
                </a:solidFill>
              </a:rPr>
              <a:t>A</a:t>
            </a:r>
            <a:r>
              <a:rPr lang="de-DE" sz="6400" dirty="0"/>
              <a:t>uswerten                                                                      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b="1" dirty="0"/>
              <a:t>                                                                                                                               „Auswertung &amp;  Ausblick“</a:t>
            </a:r>
            <a:r>
              <a:rPr lang="de-DE" sz="6400" dirty="0"/>
              <a:t>                                   </a:t>
            </a:r>
          </a:p>
          <a:p>
            <a:pPr marL="0" indent="0">
              <a:buClr>
                <a:schemeClr val="bg2">
                  <a:lumMod val="40000"/>
                  <a:lumOff val="60000"/>
                </a:schemeClr>
              </a:buClr>
              <a:buNone/>
              <a:defRPr/>
            </a:pPr>
            <a:r>
              <a:rPr lang="de-DE" sz="6400" dirty="0"/>
              <a:t>                                  </a:t>
            </a:r>
            <a:r>
              <a:rPr lang="de-DE" sz="1906" dirty="0"/>
              <a:t>                                                               </a:t>
            </a:r>
            <a:r>
              <a:rPr lang="de-DE" sz="1770" b="1" dirty="0"/>
              <a:t>   </a:t>
            </a:r>
          </a:p>
        </p:txBody>
      </p:sp>
      <p:pic>
        <p:nvPicPr>
          <p:cNvPr id="5" name="Bild 3" descr="Bildergebnis für bild comic männchen gedanken">
            <a:extLst>
              <a:ext uri="{FF2B5EF4-FFF2-40B4-BE49-F238E27FC236}">
                <a16:creationId xmlns:a16="http://schemas.microsoft.com/office/drawing/2014/main" id="{B775ADD9-AF74-4488-A45B-8E2928751073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356" y="2676276"/>
            <a:ext cx="1832774" cy="6407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Bild 6" descr="Ähnliches Foto">
            <a:extLst>
              <a:ext uri="{FF2B5EF4-FFF2-40B4-BE49-F238E27FC236}">
                <a16:creationId xmlns:a16="http://schemas.microsoft.com/office/drawing/2014/main" id="{ADBD9E55-FCE0-4E1A-8F56-DEBE3516DDD0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11" y="3482634"/>
            <a:ext cx="1919087" cy="7955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Bild 5" descr="Ähnliches Foto">
            <a:extLst>
              <a:ext uri="{FF2B5EF4-FFF2-40B4-BE49-F238E27FC236}">
                <a16:creationId xmlns:a16="http://schemas.microsoft.com/office/drawing/2014/main" id="{561F870F-B866-40ED-8C35-7EDEC5BBDA57}"/>
              </a:ext>
            </a:extLst>
          </p:cNvPr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465" y="4312280"/>
            <a:ext cx="2126556" cy="6611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8" name="Bild 7" descr="Bildergebnis für bild comic männchen besprechung">
            <a:extLst>
              <a:ext uri="{FF2B5EF4-FFF2-40B4-BE49-F238E27FC236}">
                <a16:creationId xmlns:a16="http://schemas.microsoft.com/office/drawing/2014/main" id="{3DEF686A-20C4-4237-A794-A8F450BFE503}"/>
              </a:ext>
            </a:extLst>
          </p:cNvPr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211" y="5007591"/>
            <a:ext cx="2277810" cy="7955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AD2DC5D1-485A-4BD8-875E-16A81476DE71}"/>
              </a:ext>
            </a:extLst>
          </p:cNvPr>
          <p:cNvSpPr/>
          <p:nvPr/>
        </p:nvSpPr>
        <p:spPr>
          <a:xfrm>
            <a:off x="1620442" y="1102408"/>
            <a:ext cx="8951119" cy="45243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altLang="de-DE" sz="2100" b="1" dirty="0"/>
              <a:t>„Ich werde Experte eines Themas“</a:t>
            </a:r>
            <a:r>
              <a:rPr lang="de-DE" altLang="de-DE" sz="2100" b="1" dirty="0">
                <a:latin typeface="Comic Sans MS" panose="030F0702030302020204" pitchFamily="66" charset="0"/>
              </a:rPr>
              <a:t> </a:t>
            </a:r>
          </a:p>
        </p:txBody>
      </p:sp>
      <p:pic>
        <p:nvPicPr>
          <p:cNvPr id="11" name="Bild 2" descr="Ähnliches Foto">
            <a:extLst>
              <a:ext uri="{FF2B5EF4-FFF2-40B4-BE49-F238E27FC236}">
                <a16:creationId xmlns:a16="http://schemas.microsoft.com/office/drawing/2014/main" id="{8C8586D6-1E3C-40FA-81F3-55EC149916F8}"/>
              </a:ext>
            </a:extLst>
          </p:cNvPr>
          <p:cNvPicPr/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246" y="1869396"/>
            <a:ext cx="1607884" cy="6407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A133A81-3651-4B04-BE3D-492FAB3B2435}"/>
              </a:ext>
            </a:extLst>
          </p:cNvPr>
          <p:cNvSpPr/>
          <p:nvPr/>
        </p:nvSpPr>
        <p:spPr>
          <a:xfrm rot="1751509">
            <a:off x="8646123" y="5190388"/>
            <a:ext cx="2970501" cy="839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Unterrichtseinstiege im Sport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7D3075-2E1B-4E36-AB42-F3C2F9BD6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424207"/>
            <a:ext cx="10826254" cy="989814"/>
          </a:xfrm>
        </p:spPr>
        <p:txBody>
          <a:bodyPr>
            <a:normAutofit/>
          </a:bodyPr>
          <a:lstStyle/>
          <a:p>
            <a:r>
              <a:rPr lang="de-DE" b="1" dirty="0">
                <a:latin typeface="Comic Sans MS" panose="030F0702030302020204" pitchFamily="66" charset="0"/>
              </a:rPr>
              <a:t> „Das große Durcheinander“</a:t>
            </a:r>
            <a:endParaRPr lang="de-DE" sz="2400" b="1" dirty="0">
              <a:latin typeface="Comic Sans MS" panose="030F0702030302020204" pitchFamily="66" charset="0"/>
            </a:endParaRPr>
          </a:p>
        </p:txBody>
      </p:sp>
      <p:sp>
        <p:nvSpPr>
          <p:cNvPr id="8" name="AutoShape 4" descr="Bildergebnis für der lehrer fack ju göhte">
            <a:extLst>
              <a:ext uri="{FF2B5EF4-FFF2-40B4-BE49-F238E27FC236}">
                <a16:creationId xmlns:a16="http://schemas.microsoft.com/office/drawing/2014/main" id="{670D67FC-BE58-428C-98E3-D5EE8D6F6A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05891" y="3276599"/>
            <a:ext cx="3209827" cy="3209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79898C9-A6C8-4841-9794-60B90C8477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130" y="1696824"/>
            <a:ext cx="9542956" cy="420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13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253FC-93AA-414A-8C6F-158091344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291" y="141402"/>
            <a:ext cx="10767733" cy="1178351"/>
          </a:xfrm>
        </p:spPr>
        <p:txBody>
          <a:bodyPr>
            <a:normAutofit fontScale="90000"/>
          </a:bodyPr>
          <a:lstStyle/>
          <a:p>
            <a:r>
              <a:rPr lang="de-DE" sz="3600" b="1" dirty="0">
                <a:latin typeface="Comic Sans MS" panose="030F0702030302020204" pitchFamily="66" charset="0"/>
              </a:rPr>
              <a:t> Zielschwerpunktanalyse</a:t>
            </a:r>
            <a:br>
              <a:rPr lang="de-DE" sz="3600" b="1" dirty="0">
                <a:latin typeface="Comic Sans MS" panose="030F0702030302020204" pitchFamily="66" charset="0"/>
              </a:rPr>
            </a:br>
            <a:r>
              <a:rPr lang="de-DE" sz="3600" b="1" dirty="0">
                <a:latin typeface="Comic Sans MS" panose="030F0702030302020204" pitchFamily="66" charset="0"/>
              </a:rPr>
              <a:t>(Kurzinformation)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1956AE-07FA-46AE-931F-0C3CAB81C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015732"/>
            <a:ext cx="10402888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i="1" dirty="0">
                <a:latin typeface="Comic Sans MS" panose="030F0702030302020204" pitchFamily="66" charset="0"/>
              </a:rPr>
              <a:t>Zentrale Merkmale der Zielschwerpunktplanung:</a:t>
            </a:r>
          </a:p>
          <a:p>
            <a:pPr marL="0" indent="0">
              <a:buNone/>
            </a:pPr>
            <a:r>
              <a:rPr lang="de-DE" sz="2800" dirty="0">
                <a:latin typeface="Comic Sans MS" panose="030F0702030302020204" pitchFamily="66" charset="0"/>
              </a:rPr>
              <a:t>- </a:t>
            </a:r>
            <a:r>
              <a:rPr lang="de-DE" dirty="0">
                <a:latin typeface="Comic Sans MS" panose="030F0702030302020204" pitchFamily="66" charset="0"/>
              </a:rPr>
              <a:t>Ist immer eine Analyse und Konkretisierung des gewählten   </a:t>
            </a:r>
          </a:p>
          <a:p>
            <a:pPr marL="0" indent="0">
              <a:buNone/>
            </a:pPr>
            <a:r>
              <a:rPr lang="de-DE" dirty="0">
                <a:latin typeface="Comic Sans MS" panose="030F0702030302020204" pitchFamily="66" charset="0"/>
              </a:rPr>
              <a:t>   Zielschwerpunktes bezogen auf die Reihe und die Stunde</a:t>
            </a:r>
          </a:p>
          <a:p>
            <a:pPr>
              <a:buFontTx/>
              <a:buChar char="-"/>
            </a:pPr>
            <a:r>
              <a:rPr lang="de-DE" dirty="0">
                <a:latin typeface="Comic Sans MS" panose="030F0702030302020204" pitchFamily="66" charset="0"/>
              </a:rPr>
              <a:t>ggf. Verknüpfung zwischen unterrichtsfachlichen und </a:t>
            </a:r>
          </a:p>
          <a:p>
            <a:pPr marL="0" indent="0">
              <a:buNone/>
            </a:pPr>
            <a:r>
              <a:rPr lang="de-DE" dirty="0">
                <a:latin typeface="Comic Sans MS" panose="030F0702030302020204" pitchFamily="66" charset="0"/>
              </a:rPr>
              <a:t>   entwicklungsbezogenen Aspekten (Unterrichtsplanung 9/15)</a:t>
            </a:r>
          </a:p>
        </p:txBody>
      </p:sp>
    </p:spTree>
    <p:extLst>
      <p:ext uri="{BB962C8B-B14F-4D97-AF65-F5344CB8AC3E}">
        <p14:creationId xmlns:p14="http://schemas.microsoft.com/office/powerpoint/2010/main" val="2325089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253FC-93AA-414A-8C6F-158091344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291" y="197963"/>
            <a:ext cx="10767733" cy="1131216"/>
          </a:xfrm>
        </p:spPr>
        <p:txBody>
          <a:bodyPr>
            <a:normAutofit fontScale="90000"/>
          </a:bodyPr>
          <a:lstStyle/>
          <a:p>
            <a:r>
              <a:rPr lang="de-DE" sz="3600" b="1" dirty="0">
                <a:latin typeface="Comic Sans MS" panose="030F0702030302020204" pitchFamily="66" charset="0"/>
              </a:rPr>
              <a:t> Zielschwerpunktanalyse</a:t>
            </a:r>
            <a:br>
              <a:rPr lang="de-DE" sz="3600" b="1" dirty="0">
                <a:latin typeface="Comic Sans MS" panose="030F0702030302020204" pitchFamily="66" charset="0"/>
              </a:rPr>
            </a:br>
            <a:r>
              <a:rPr lang="de-DE" sz="3600" b="1" dirty="0">
                <a:latin typeface="Comic Sans MS" panose="030F0702030302020204" pitchFamily="66" charset="0"/>
              </a:rPr>
              <a:t>(Wieso, Weshalb, Warum)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1956AE-07FA-46AE-931F-0C3CAB81C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896" y="1329179"/>
            <a:ext cx="10402888" cy="50904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i="1" dirty="0">
                <a:latin typeface="Comic Sans MS" panose="030F0702030302020204" pitchFamily="66" charset="0"/>
              </a:rPr>
              <a:t>Die genaue Kenntnis des Unterrichtgegenstandes:</a:t>
            </a:r>
          </a:p>
          <a:p>
            <a:pPr marL="0" indent="0">
              <a:buNone/>
            </a:pPr>
            <a:endParaRPr lang="de-DE" sz="2800" b="1" i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de-DE" sz="1900" b="1" i="1" dirty="0">
                <a:latin typeface="Comic Sans MS" panose="030F0702030302020204" pitchFamily="66" charset="0"/>
              </a:rPr>
              <a:t>v</a:t>
            </a:r>
            <a:r>
              <a:rPr lang="de-DE" sz="1900" i="1" dirty="0">
                <a:latin typeface="Comic Sans MS" panose="030F0702030302020204" pitchFamily="66" charset="0"/>
              </a:rPr>
              <a:t>ermittelt einen allgemeinen, notwendigen Überblick über die  Sachzusammenhänge;</a:t>
            </a:r>
          </a:p>
          <a:p>
            <a:pPr>
              <a:buFontTx/>
              <a:buChar char="-"/>
            </a:pPr>
            <a:r>
              <a:rPr lang="de-DE" sz="1900" i="1" dirty="0">
                <a:latin typeface="Comic Sans MS" panose="030F0702030302020204" pitchFamily="66" charset="0"/>
              </a:rPr>
              <a:t>erleichtert somit die Auswahl von Schwerpunkten, die im Unterricht gesetzt  werden müssen;</a:t>
            </a:r>
          </a:p>
          <a:p>
            <a:pPr>
              <a:buFontTx/>
              <a:buChar char="-"/>
            </a:pPr>
            <a:r>
              <a:rPr lang="de-DE" sz="1900" i="1" dirty="0">
                <a:latin typeface="Comic Sans MS" panose="030F0702030302020204" pitchFamily="66" charset="0"/>
              </a:rPr>
              <a:t>gibt Sicherheit im Unterricht, weil der Lehrer*innen über der „Sache“ steht;</a:t>
            </a:r>
          </a:p>
          <a:p>
            <a:pPr>
              <a:buFontTx/>
              <a:buChar char="-"/>
            </a:pPr>
            <a:r>
              <a:rPr lang="de-DE" sz="1900" i="1" dirty="0">
                <a:latin typeface="Comic Sans MS" panose="030F0702030302020204" pitchFamily="66" charset="0"/>
              </a:rPr>
              <a:t>ermöglicht die Beantwortung zusätzlicher Fragen der </a:t>
            </a:r>
            <a:r>
              <a:rPr lang="de-DE" sz="1900" i="1" dirty="0" err="1">
                <a:latin typeface="Comic Sans MS" panose="030F0702030302020204" pitchFamily="66" charset="0"/>
              </a:rPr>
              <a:t>SuS</a:t>
            </a:r>
            <a:r>
              <a:rPr lang="de-DE" sz="1900" i="1" dirty="0">
                <a:latin typeface="Comic Sans MS" panose="030F0702030302020204" pitchFamily="66" charset="0"/>
              </a:rPr>
              <a:t> zum Gegenstand;</a:t>
            </a:r>
          </a:p>
          <a:p>
            <a:pPr>
              <a:buFontTx/>
              <a:buChar char="-"/>
            </a:pPr>
            <a:r>
              <a:rPr lang="de-DE" sz="1900" i="1" dirty="0">
                <a:latin typeface="Comic Sans MS" panose="030F0702030302020204" pitchFamily="66" charset="0"/>
              </a:rPr>
              <a:t>ist notwendig, um einen sachangemessenen methodischen Aufbau der Unterrichtsreihe und –stunde zu konzipieren. </a:t>
            </a:r>
          </a:p>
          <a:p>
            <a:pPr>
              <a:buFontTx/>
              <a:buChar char="-"/>
            </a:pPr>
            <a:endParaRPr lang="de-DE" i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de-D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800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253FC-93AA-414A-8C6F-158091344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291" y="197963"/>
            <a:ext cx="10767733" cy="1131216"/>
          </a:xfrm>
        </p:spPr>
        <p:txBody>
          <a:bodyPr>
            <a:normAutofit fontScale="90000"/>
          </a:bodyPr>
          <a:lstStyle/>
          <a:p>
            <a:r>
              <a:rPr lang="de-DE" sz="3600" b="1" dirty="0">
                <a:latin typeface="Comic Sans MS" panose="030F0702030302020204" pitchFamily="66" charset="0"/>
              </a:rPr>
              <a:t> Zielschwerpunktanalyse</a:t>
            </a:r>
            <a:br>
              <a:rPr lang="de-DE" sz="3600" b="1" dirty="0">
                <a:latin typeface="Comic Sans MS" panose="030F0702030302020204" pitchFamily="66" charset="0"/>
              </a:rPr>
            </a:br>
            <a:r>
              <a:rPr lang="de-DE" sz="3600" b="1" dirty="0">
                <a:latin typeface="Comic Sans MS" panose="030F0702030302020204" pitchFamily="66" charset="0"/>
              </a:rPr>
              <a:t>(Zusammenfassung)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1956AE-07FA-46AE-931F-0C3CAB81C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896" y="1329179"/>
            <a:ext cx="10402888" cy="50904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i="1" dirty="0">
                <a:latin typeface="Comic Sans MS" panose="030F0702030302020204" pitchFamily="66" charset="0"/>
              </a:rPr>
              <a:t>Wir halten fest:</a:t>
            </a:r>
          </a:p>
          <a:p>
            <a:pPr marL="0" indent="0">
              <a:buNone/>
            </a:pPr>
            <a:endParaRPr lang="de-DE" sz="2800" b="1" i="1" dirty="0">
              <a:latin typeface="Comic Sans MS" panose="030F0702030302020204" pitchFamily="66" charset="0"/>
            </a:endParaRPr>
          </a:p>
          <a:p>
            <a:pPr marL="457200" indent="-457200">
              <a:buAutoNum type="arabicPeriod"/>
            </a:pPr>
            <a:r>
              <a:rPr lang="de-DE" i="1" dirty="0">
                <a:latin typeface="Comic Sans MS" panose="030F0702030302020204" pitchFamily="66" charset="0"/>
              </a:rPr>
              <a:t>Es besteht ein Zusammenhang zwischen der fachwissenschaftlichen     Grundlage des Unterrichtsthemas und dem didaktisch-methodischen Argumentationszusammenhang</a:t>
            </a:r>
          </a:p>
          <a:p>
            <a:pPr marL="457200" indent="-457200">
              <a:buAutoNum type="arabicPeriod"/>
            </a:pPr>
            <a:r>
              <a:rPr lang="de-DE" i="1" dirty="0">
                <a:latin typeface="Comic Sans MS" panose="030F0702030302020204" pitchFamily="66" charset="0"/>
              </a:rPr>
              <a:t>Die Analyse dient vor allem der argumentativen Vorbereitung und Begründung der didaktischen Entscheidungen</a:t>
            </a:r>
          </a:p>
          <a:p>
            <a:pPr marL="457200" indent="-457200">
              <a:buAutoNum type="arabicPeriod"/>
            </a:pPr>
            <a:r>
              <a:rPr lang="de-DE" i="1" dirty="0">
                <a:latin typeface="Comic Sans MS" panose="030F0702030302020204" pitchFamily="66" charset="0"/>
              </a:rPr>
              <a:t>Es geht um den „theoretischen oder fachlichen Kern“ einer pädagogischen Absicht</a:t>
            </a:r>
          </a:p>
          <a:p>
            <a:pPr marL="0" indent="0">
              <a:buNone/>
            </a:pPr>
            <a:endParaRPr lang="de-DE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751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8253FC-93AA-414A-8C6F-158091344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291" y="197963"/>
            <a:ext cx="10767733" cy="1131216"/>
          </a:xfrm>
        </p:spPr>
        <p:txBody>
          <a:bodyPr>
            <a:normAutofit fontScale="90000"/>
          </a:bodyPr>
          <a:lstStyle/>
          <a:p>
            <a:r>
              <a:rPr lang="de-DE" sz="3600" b="1" dirty="0">
                <a:latin typeface="Comic Sans MS" panose="030F0702030302020204" pitchFamily="66" charset="0"/>
              </a:rPr>
              <a:t> Zielschwerpunktanalyse</a:t>
            </a:r>
            <a:br>
              <a:rPr lang="de-DE" sz="3600" b="1" dirty="0">
                <a:latin typeface="Comic Sans MS" panose="030F0702030302020204" pitchFamily="66" charset="0"/>
              </a:rPr>
            </a:br>
            <a:endParaRPr lang="de-DE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1956AE-07FA-46AE-931F-0C3CAB81C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896" y="1329179"/>
            <a:ext cx="10402888" cy="38590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800" b="1" i="1" dirty="0">
                <a:latin typeface="Comic Sans MS" panose="030F0702030302020204" pitchFamily="66" charset="0"/>
              </a:rPr>
              <a:t>An dieser Stelle müssen wie als Lehrer/Lehrerin uns schlau machen…</a:t>
            </a:r>
          </a:p>
          <a:p>
            <a:pPr marL="0" indent="0">
              <a:buNone/>
            </a:pPr>
            <a:endParaRPr lang="de-DE" sz="2800" b="1" i="1" dirty="0">
              <a:latin typeface="Comic Sans MS" panose="030F0702030302020204" pitchFamily="66" charset="0"/>
            </a:endParaRPr>
          </a:p>
          <a:p>
            <a:pPr>
              <a:buFontTx/>
              <a:buChar char="-"/>
            </a:pPr>
            <a:r>
              <a:rPr lang="de-DE" dirty="0">
                <a:latin typeface="Comic Sans MS" panose="030F0702030302020204" pitchFamily="66" charset="0"/>
              </a:rPr>
              <a:t>über eine Sache, einen Inhalt, ein Konzept, eine Theorie, einen komplexen Zusammenhang, etc., d.h.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„Sach- und Fachwissen“ </a:t>
            </a:r>
            <a:r>
              <a:rPr lang="de-DE" dirty="0">
                <a:latin typeface="Comic Sans MS" panose="030F0702030302020204" pitchFamily="66" charset="0"/>
              </a:rPr>
              <a:t>aneignen.</a:t>
            </a:r>
          </a:p>
          <a:p>
            <a:pPr>
              <a:buFontTx/>
              <a:buChar char="-"/>
            </a:pPr>
            <a:r>
              <a:rPr lang="de-DE" dirty="0">
                <a:latin typeface="Comic Sans MS" panose="030F0702030302020204" pitchFamily="66" charset="0"/>
              </a:rPr>
              <a:t>in einem zweiten Schritt den Fachinhalt auf das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Denk-, Arbeits- und Handlungsniveau</a:t>
            </a:r>
            <a:r>
              <a:rPr lang="de-DE" dirty="0">
                <a:latin typeface="Comic Sans MS" panose="030F0702030302020204" pitchFamily="66" charset="0"/>
              </a:rPr>
              <a:t> der </a:t>
            </a:r>
            <a:r>
              <a:rPr lang="de-DE" dirty="0" err="1">
                <a:latin typeface="Comic Sans MS" panose="030F0702030302020204" pitchFamily="66" charset="0"/>
              </a:rPr>
              <a:t>SuS</a:t>
            </a:r>
            <a:r>
              <a:rPr lang="de-DE" dirty="0">
                <a:latin typeface="Comic Sans MS" panose="030F0702030302020204" pitchFamily="66" charset="0"/>
              </a:rPr>
              <a:t>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reduzieren. </a:t>
            </a:r>
          </a:p>
        </p:txBody>
      </p:sp>
    </p:spTree>
    <p:extLst>
      <p:ext uri="{BB962C8B-B14F-4D97-AF65-F5344CB8AC3E}">
        <p14:creationId xmlns:p14="http://schemas.microsoft.com/office/powerpoint/2010/main" val="8663603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0</TotalTime>
  <Words>291</Words>
  <Application>Microsoft Office PowerPoint</Application>
  <PresentationFormat>Breitbild</PresentationFormat>
  <Paragraphs>45</Paragraphs>
  <Slides>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Corbel</vt:lpstr>
      <vt:lpstr>Parallax</vt:lpstr>
      <vt:lpstr>Fachseminarsport</vt:lpstr>
      <vt:lpstr>PowerPoint-Präsentation</vt:lpstr>
      <vt:lpstr> „Das große Durcheinander“</vt:lpstr>
      <vt:lpstr> Zielschwerpunktanalyse (Kurzinformation)</vt:lpstr>
      <vt:lpstr> Zielschwerpunktanalyse (Wieso, Weshalb, Warum)</vt:lpstr>
      <vt:lpstr> Zielschwerpunktanalyse (Zusammenfassung)</vt:lpstr>
      <vt:lpstr> Zielschwerpunktanalyse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Fachseminarsport</dc:title>
  <dc:creator>olibautz@gmx.de</dc:creator>
  <cp:lastModifiedBy>Oliver Bautz</cp:lastModifiedBy>
  <cp:revision>27</cp:revision>
  <dcterms:created xsi:type="dcterms:W3CDTF">2017-09-26T05:56:07Z</dcterms:created>
  <dcterms:modified xsi:type="dcterms:W3CDTF">2022-09-29T05:50:22Z</dcterms:modified>
</cp:coreProperties>
</file>